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64.jpg" ContentType="image/tiff"/>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8"/>
    <p:sldMasterId id="2147483695" r:id="rId19"/>
  </p:sldMasterIdLst>
  <p:notesMasterIdLst>
    <p:notesMasterId r:id="rId82"/>
  </p:notesMasterIdLst>
  <p:sldIdLst>
    <p:sldId id="256" r:id="rId20"/>
    <p:sldId id="257" r:id="rId21"/>
    <p:sldId id="264" r:id="rId22"/>
    <p:sldId id="274" r:id="rId23"/>
    <p:sldId id="275" r:id="rId24"/>
    <p:sldId id="348" r:id="rId25"/>
    <p:sldId id="277" r:id="rId26"/>
    <p:sldId id="349" r:id="rId27"/>
    <p:sldId id="279" r:id="rId28"/>
    <p:sldId id="280" r:id="rId29"/>
    <p:sldId id="281" r:id="rId30"/>
    <p:sldId id="282" r:id="rId31"/>
    <p:sldId id="283" r:id="rId32"/>
    <p:sldId id="284" r:id="rId33"/>
    <p:sldId id="285" r:id="rId34"/>
    <p:sldId id="331" r:id="rId35"/>
    <p:sldId id="287" r:id="rId36"/>
    <p:sldId id="352"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7" r:id="rId55"/>
    <p:sldId id="351" r:id="rId56"/>
    <p:sldId id="309" r:id="rId57"/>
    <p:sldId id="310" r:id="rId58"/>
    <p:sldId id="332" r:id="rId59"/>
    <p:sldId id="333" r:id="rId60"/>
    <p:sldId id="334" r:id="rId61"/>
    <p:sldId id="335" r:id="rId62"/>
    <p:sldId id="336" r:id="rId63"/>
    <p:sldId id="337" r:id="rId64"/>
    <p:sldId id="338" r:id="rId65"/>
    <p:sldId id="339" r:id="rId66"/>
    <p:sldId id="340" r:id="rId67"/>
    <p:sldId id="341" r:id="rId68"/>
    <p:sldId id="342" r:id="rId69"/>
    <p:sldId id="322" r:id="rId70"/>
    <p:sldId id="350" r:id="rId71"/>
    <p:sldId id="324" r:id="rId72"/>
    <p:sldId id="344" r:id="rId73"/>
    <p:sldId id="345" r:id="rId74"/>
    <p:sldId id="327" r:id="rId75"/>
    <p:sldId id="346" r:id="rId76"/>
    <p:sldId id="353" r:id="rId77"/>
    <p:sldId id="347" r:id="rId78"/>
    <p:sldId id="330" r:id="rId79"/>
    <p:sldId id="262" r:id="rId80"/>
    <p:sldId id="269" r:id="rId81"/>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6304" autoAdjust="0"/>
  </p:normalViewPr>
  <p:slideViewPr>
    <p:cSldViewPr snapToGrid="0">
      <p:cViewPr varScale="1">
        <p:scale>
          <a:sx n="51" d="100"/>
          <a:sy n="51" d="100"/>
        </p:scale>
        <p:origin x="1688" y="22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viewProps" Target="viewProp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customXml" Target="../customXml/item5.xml"/><Relationship Id="rId19" Type="http://schemas.openxmlformats.org/officeDocument/2006/relationships/slideMaster" Target="slideMasters/slideMaster2.xml"/><Relationship Id="rId14" Type="http://schemas.openxmlformats.org/officeDocument/2006/relationships/customXml" Target="../customXml/item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customXml" Target="../customXml/item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customXml" Target="../customXml/item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Master" Target="slideMasters/slideMaster1.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customXml" Target="../customXml/item7.xml"/><Relationship Id="rId71" Type="http://schemas.openxmlformats.org/officeDocument/2006/relationships/slide" Target="slides/slide52.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61" Type="http://schemas.openxmlformats.org/officeDocument/2006/relationships/slide" Target="slides/slide42.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image" Target="../media/image52.jpg"/><Relationship Id="rId4" Type="http://schemas.openxmlformats.org/officeDocument/2006/relationships/image" Target="../media/image5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image" Target="../media/image52.jpg"/><Relationship Id="rId4" Type="http://schemas.openxmlformats.org/officeDocument/2006/relationships/image" Target="../media/image5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964AFC-C8CD-4CD5-B824-7E5A63F5E2B4}" type="doc">
      <dgm:prSet loTypeId="urn:microsoft.com/office/officeart/2005/8/layout/pList1" loCatId="list" qsTypeId="urn:microsoft.com/office/officeart/2005/8/quickstyle/simple1" qsCatId="simple" csTypeId="urn:microsoft.com/office/officeart/2005/8/colors/accent1_2" csCatId="accent1" phldr="1"/>
      <dgm:spPr/>
    </dgm:pt>
    <dgm:pt modelId="{F81C71A0-F7C5-4B00-91FD-6859BAD79494}">
      <dgm:prSet phldrT="[Text]" custT="1"/>
      <dgm:spPr/>
      <dgm:t>
        <a:bodyPr/>
        <a:lstStyle/>
        <a:p>
          <a:r>
            <a:rPr lang="en-US" sz="2200" dirty="0"/>
            <a:t>SMARCA4</a:t>
          </a:r>
        </a:p>
      </dgm:t>
    </dgm:pt>
    <dgm:pt modelId="{517A77D5-8369-4CBA-B581-DF14719B1813}" type="parTrans" cxnId="{952E63D6-0CB0-4998-84F1-5A22CB4202DB}">
      <dgm:prSet/>
      <dgm:spPr/>
      <dgm:t>
        <a:bodyPr/>
        <a:lstStyle/>
        <a:p>
          <a:endParaRPr lang="en-US"/>
        </a:p>
      </dgm:t>
    </dgm:pt>
    <dgm:pt modelId="{588BD8BD-746D-46BD-98DF-43978E1B09BC}" type="sibTrans" cxnId="{952E63D6-0CB0-4998-84F1-5A22CB4202DB}">
      <dgm:prSet/>
      <dgm:spPr/>
      <dgm:t>
        <a:bodyPr/>
        <a:lstStyle/>
        <a:p>
          <a:endParaRPr lang="en-US"/>
        </a:p>
      </dgm:t>
    </dgm:pt>
    <dgm:pt modelId="{3B3B2E88-620C-416B-B6F4-B92218CB367B}">
      <dgm:prSet phldrT="[Text]" custT="1"/>
      <dgm:spPr/>
      <dgm:t>
        <a:bodyPr/>
        <a:lstStyle/>
        <a:p>
          <a:r>
            <a:rPr lang="en-US" sz="2200" dirty="0"/>
            <a:t>SMARCB1</a:t>
          </a:r>
        </a:p>
      </dgm:t>
    </dgm:pt>
    <dgm:pt modelId="{40DED4DA-E959-4874-BD31-DDD84033118D}" type="parTrans" cxnId="{78FC38C7-1063-4581-91DF-E1364DC36A50}">
      <dgm:prSet/>
      <dgm:spPr/>
      <dgm:t>
        <a:bodyPr/>
        <a:lstStyle/>
        <a:p>
          <a:endParaRPr lang="en-US"/>
        </a:p>
      </dgm:t>
    </dgm:pt>
    <dgm:pt modelId="{E67B4B60-3E1D-41F0-BE3C-3E84E31F38BA}" type="sibTrans" cxnId="{78FC38C7-1063-4581-91DF-E1364DC36A50}">
      <dgm:prSet/>
      <dgm:spPr/>
      <dgm:t>
        <a:bodyPr/>
        <a:lstStyle/>
        <a:p>
          <a:endParaRPr lang="en-US"/>
        </a:p>
      </dgm:t>
    </dgm:pt>
    <dgm:pt modelId="{F25FD8AB-7666-492C-BD6C-147D78515581}">
      <dgm:prSet phldrT="[Text]" custT="1"/>
      <dgm:spPr/>
      <dgm:t>
        <a:bodyPr/>
        <a:lstStyle/>
        <a:p>
          <a:r>
            <a:rPr lang="en-US" sz="2200" dirty="0"/>
            <a:t>ARID1B</a:t>
          </a:r>
        </a:p>
      </dgm:t>
    </dgm:pt>
    <dgm:pt modelId="{6E04DB12-F1D8-47FC-85CB-9AE108B31F6E}" type="parTrans" cxnId="{CA22F799-23B4-4122-9CC3-1FC0F8A3CF64}">
      <dgm:prSet/>
      <dgm:spPr/>
      <dgm:t>
        <a:bodyPr/>
        <a:lstStyle/>
        <a:p>
          <a:endParaRPr lang="en-US"/>
        </a:p>
      </dgm:t>
    </dgm:pt>
    <dgm:pt modelId="{A49FFE36-723C-4D4B-8D4F-D1A041155246}" type="sibTrans" cxnId="{CA22F799-23B4-4122-9CC3-1FC0F8A3CF64}">
      <dgm:prSet/>
      <dgm:spPr/>
      <dgm:t>
        <a:bodyPr/>
        <a:lstStyle/>
        <a:p>
          <a:endParaRPr lang="en-US"/>
        </a:p>
      </dgm:t>
    </dgm:pt>
    <dgm:pt modelId="{1B664C5D-AE2F-433E-8658-15E7EAACFD16}">
      <dgm:prSet phldrT="[Text]" custT="1"/>
      <dgm:spPr/>
      <dgm:t>
        <a:bodyPr/>
        <a:lstStyle/>
        <a:p>
          <a:r>
            <a:rPr lang="en-US" sz="2200" dirty="0"/>
            <a:t>ARID1A</a:t>
          </a:r>
        </a:p>
      </dgm:t>
    </dgm:pt>
    <dgm:pt modelId="{8D02762D-6E32-47A4-955A-624454C1766E}" type="parTrans" cxnId="{E9E33754-9953-46C4-B9EA-634CB8532DBB}">
      <dgm:prSet/>
      <dgm:spPr/>
      <dgm:t>
        <a:bodyPr/>
        <a:lstStyle/>
        <a:p>
          <a:endParaRPr lang="en-US"/>
        </a:p>
      </dgm:t>
    </dgm:pt>
    <dgm:pt modelId="{00E241DE-53AF-4DB3-9C60-F4E60AD57907}" type="sibTrans" cxnId="{E9E33754-9953-46C4-B9EA-634CB8532DBB}">
      <dgm:prSet/>
      <dgm:spPr/>
      <dgm:t>
        <a:bodyPr/>
        <a:lstStyle/>
        <a:p>
          <a:endParaRPr lang="en-US"/>
        </a:p>
      </dgm:t>
    </dgm:pt>
    <dgm:pt modelId="{B2CAF842-841E-4910-B3EE-6526723C5942}" type="pres">
      <dgm:prSet presAssocID="{FB964AFC-C8CD-4CD5-B824-7E5A63F5E2B4}" presName="Name0" presStyleCnt="0">
        <dgm:presLayoutVars>
          <dgm:dir/>
          <dgm:resizeHandles val="exact"/>
        </dgm:presLayoutVars>
      </dgm:prSet>
      <dgm:spPr/>
    </dgm:pt>
    <dgm:pt modelId="{AC33C068-500C-40B9-91EB-52804137F8B1}" type="pres">
      <dgm:prSet presAssocID="{F81C71A0-F7C5-4B00-91FD-6859BAD79494}" presName="compNode" presStyleCnt="0"/>
      <dgm:spPr/>
    </dgm:pt>
    <dgm:pt modelId="{6832D562-9FE8-4115-9CB3-C26EB8BF2766}" type="pres">
      <dgm:prSet presAssocID="{F81C71A0-F7C5-4B00-91FD-6859BAD79494}" presName="pictRect" presStyleLbl="node1" presStyleIdx="0" presStyleCnt="4" custScaleX="161051" custScaleY="161051" custLinFactNeighborX="15855" custLinFactNeighborY="-329"/>
      <dgm:spPr>
        <a:blipFill>
          <a:blip xmlns:r="http://schemas.openxmlformats.org/officeDocument/2006/relationships" r:embed="rId1"/>
          <a:srcRect/>
          <a:stretch>
            <a:fillRect t="-7000" b="-7000"/>
          </a:stretch>
        </a:blipFill>
      </dgm:spPr>
    </dgm:pt>
    <dgm:pt modelId="{8296DF8A-9F2C-435D-B7EE-122713132E85}" type="pres">
      <dgm:prSet presAssocID="{F81C71A0-F7C5-4B00-91FD-6859BAD79494}" presName="textRect" presStyleLbl="revTx" presStyleIdx="0" presStyleCnt="4" custLinFactNeighborX="13369" custLinFactNeighborY="16759">
        <dgm:presLayoutVars>
          <dgm:bulletEnabled val="1"/>
        </dgm:presLayoutVars>
      </dgm:prSet>
      <dgm:spPr/>
    </dgm:pt>
    <dgm:pt modelId="{76EB5921-7A74-472F-AACC-C10FE5DDE3A1}" type="pres">
      <dgm:prSet presAssocID="{588BD8BD-746D-46BD-98DF-43978E1B09BC}" presName="sibTrans" presStyleLbl="sibTrans2D1" presStyleIdx="0" presStyleCnt="0"/>
      <dgm:spPr/>
    </dgm:pt>
    <dgm:pt modelId="{792DE268-B4A8-441C-8B85-73A9E77840BA}" type="pres">
      <dgm:prSet presAssocID="{3B3B2E88-620C-416B-B6F4-B92218CB367B}" presName="compNode" presStyleCnt="0"/>
      <dgm:spPr/>
    </dgm:pt>
    <dgm:pt modelId="{C1D704DB-0D3E-49D7-B402-171561ADE7CB}" type="pres">
      <dgm:prSet presAssocID="{3B3B2E88-620C-416B-B6F4-B92218CB367B}" presName="pictRect" presStyleLbl="node1" presStyleIdx="1" presStyleCnt="4" custScaleX="161051" custScaleY="161051" custLinFactNeighborX="11451" custLinFactNeighborY="1792"/>
      <dgm:spPr>
        <a:blipFill>
          <a:blip xmlns:r="http://schemas.openxmlformats.org/officeDocument/2006/relationships" r:embed="rId2"/>
          <a:srcRect/>
          <a:stretch>
            <a:fillRect t="-7000" b="-7000"/>
          </a:stretch>
        </a:blipFill>
      </dgm:spPr>
    </dgm:pt>
    <dgm:pt modelId="{E912691F-5BB6-42DF-AB58-777C682BA6A9}" type="pres">
      <dgm:prSet presAssocID="{3B3B2E88-620C-416B-B6F4-B92218CB367B}" presName="textRect" presStyleLbl="revTx" presStyleIdx="1" presStyleCnt="4" custLinFactNeighborX="14049" custLinFactNeighborY="21033">
        <dgm:presLayoutVars>
          <dgm:bulletEnabled val="1"/>
        </dgm:presLayoutVars>
      </dgm:prSet>
      <dgm:spPr/>
    </dgm:pt>
    <dgm:pt modelId="{3C9A14B5-986F-478D-AD97-D6CBA4853E2C}" type="pres">
      <dgm:prSet presAssocID="{E67B4B60-3E1D-41F0-BE3C-3E84E31F38BA}" presName="sibTrans" presStyleLbl="sibTrans2D1" presStyleIdx="0" presStyleCnt="0"/>
      <dgm:spPr/>
    </dgm:pt>
    <dgm:pt modelId="{C93B0C5D-0D9A-40CC-8E21-154B10205297}" type="pres">
      <dgm:prSet presAssocID="{F25FD8AB-7666-492C-BD6C-147D78515581}" presName="compNode" presStyleCnt="0"/>
      <dgm:spPr/>
    </dgm:pt>
    <dgm:pt modelId="{892C0662-F60E-41CB-8B89-153703857C1E}" type="pres">
      <dgm:prSet presAssocID="{F25FD8AB-7666-492C-BD6C-147D78515581}" presName="pictRect" presStyleLbl="node1" presStyleIdx="2" presStyleCnt="4" custScaleX="161051" custScaleY="161051" custLinFactNeighborX="13369" custLinFactNeighborY="-9082"/>
      <dgm:spPr>
        <a:blipFill>
          <a:blip xmlns:r="http://schemas.openxmlformats.org/officeDocument/2006/relationships" r:embed="rId3"/>
          <a:srcRect/>
          <a:stretch>
            <a:fillRect t="-7000" b="-7000"/>
          </a:stretch>
        </a:blipFill>
      </dgm:spPr>
      <dgm:extLst>
        <a:ext uri="{E40237B7-FDA0-4F09-8148-C483321AD2D9}">
          <dgm14:cNvPr xmlns:dgm14="http://schemas.microsoft.com/office/drawing/2010/diagram" id="0" name="" descr="A close-up of a cell&#10;&#10;Description automatically generated with low confidence">
            <a:extLst>
              <a:ext uri="{FF2B5EF4-FFF2-40B4-BE49-F238E27FC236}">
                <a16:creationId xmlns:a16="http://schemas.microsoft.com/office/drawing/2014/main" id="{1E813280-78EB-BADF-5184-700A2942825F}"/>
              </a:ext>
            </a:extLst>
          </dgm14:cNvPr>
        </a:ext>
      </dgm:extLst>
    </dgm:pt>
    <dgm:pt modelId="{D71C8805-D2FD-4F76-B3FE-1B1B27214756}" type="pres">
      <dgm:prSet presAssocID="{F25FD8AB-7666-492C-BD6C-147D78515581}" presName="textRect" presStyleLbl="revTx" presStyleIdx="2" presStyleCnt="4" custScaleY="60618" custLinFactNeighborX="12236" custLinFactNeighborY="-19202">
        <dgm:presLayoutVars>
          <dgm:bulletEnabled val="1"/>
        </dgm:presLayoutVars>
      </dgm:prSet>
      <dgm:spPr/>
    </dgm:pt>
    <dgm:pt modelId="{30650529-46E8-4E68-BF58-5DFA499BA671}" type="pres">
      <dgm:prSet presAssocID="{A49FFE36-723C-4D4B-8D4F-D1A041155246}" presName="sibTrans" presStyleLbl="sibTrans2D1" presStyleIdx="0" presStyleCnt="0"/>
      <dgm:spPr/>
    </dgm:pt>
    <dgm:pt modelId="{1381DE5E-45F8-458E-A8AD-0349D849DDE9}" type="pres">
      <dgm:prSet presAssocID="{1B664C5D-AE2F-433E-8658-15E7EAACFD16}" presName="compNode" presStyleCnt="0"/>
      <dgm:spPr/>
    </dgm:pt>
    <dgm:pt modelId="{7646AC33-7C52-4D50-9807-1EF5DBD261B6}" type="pres">
      <dgm:prSet presAssocID="{1B664C5D-AE2F-433E-8658-15E7EAACFD16}" presName="pictRect" presStyleLbl="node1" presStyleIdx="3" presStyleCnt="4" custScaleX="161051" custScaleY="161051" custLinFactNeighborX="13369" custLinFactNeighborY="-9082"/>
      <dgm:spPr>
        <a:blipFill>
          <a:blip xmlns:r="http://schemas.openxmlformats.org/officeDocument/2006/relationships" r:embed="rId4"/>
          <a:srcRect/>
          <a:stretch>
            <a:fillRect t="-7000" b="-7000"/>
          </a:stretch>
        </a:blipFill>
      </dgm:spPr>
      <dgm:extLst>
        <a:ext uri="{E40237B7-FDA0-4F09-8148-C483321AD2D9}">
          <dgm14:cNvPr xmlns:dgm14="http://schemas.microsoft.com/office/drawing/2010/diagram" id="0" name="" descr="A picture containing fabric, pattern&#10;&#10;Description automatically generated">
            <a:extLst>
              <a:ext uri="{FF2B5EF4-FFF2-40B4-BE49-F238E27FC236}">
                <a16:creationId xmlns:a16="http://schemas.microsoft.com/office/drawing/2014/main" id="{2489E2F1-42EC-CFA3-C498-1A884B730587}"/>
              </a:ext>
            </a:extLst>
          </dgm14:cNvPr>
        </a:ext>
      </dgm:extLst>
    </dgm:pt>
    <dgm:pt modelId="{A8631551-2A79-4174-819E-C02B5DD32DC0}" type="pres">
      <dgm:prSet presAssocID="{1B664C5D-AE2F-433E-8658-15E7EAACFD16}" presName="textRect" presStyleLbl="revTx" presStyleIdx="3" presStyleCnt="4" custScaleY="60618" custLinFactNeighborX="14049" custLinFactNeighborY="-22255">
        <dgm:presLayoutVars>
          <dgm:bulletEnabled val="1"/>
        </dgm:presLayoutVars>
      </dgm:prSet>
      <dgm:spPr/>
    </dgm:pt>
  </dgm:ptLst>
  <dgm:cxnLst>
    <dgm:cxn modelId="{2251D303-FD48-4A6F-B044-0CFBCC19AB2E}" type="presOf" srcId="{3B3B2E88-620C-416B-B6F4-B92218CB367B}" destId="{E912691F-5BB6-42DF-AB58-777C682BA6A9}" srcOrd="0" destOrd="0" presId="urn:microsoft.com/office/officeart/2005/8/layout/pList1"/>
    <dgm:cxn modelId="{F6888C45-4643-481D-9197-1F2A5774C673}" type="presOf" srcId="{E67B4B60-3E1D-41F0-BE3C-3E84E31F38BA}" destId="{3C9A14B5-986F-478D-AD97-D6CBA4853E2C}" srcOrd="0" destOrd="0" presId="urn:microsoft.com/office/officeart/2005/8/layout/pList1"/>
    <dgm:cxn modelId="{E9E33754-9953-46C4-B9EA-634CB8532DBB}" srcId="{FB964AFC-C8CD-4CD5-B824-7E5A63F5E2B4}" destId="{1B664C5D-AE2F-433E-8658-15E7EAACFD16}" srcOrd="3" destOrd="0" parTransId="{8D02762D-6E32-47A4-955A-624454C1766E}" sibTransId="{00E241DE-53AF-4DB3-9C60-F4E60AD57907}"/>
    <dgm:cxn modelId="{FA8A845C-DB9A-499E-A2EE-8142FA90A6A9}" type="presOf" srcId="{F81C71A0-F7C5-4B00-91FD-6859BAD79494}" destId="{8296DF8A-9F2C-435D-B7EE-122713132E85}" srcOrd="0" destOrd="0" presId="urn:microsoft.com/office/officeart/2005/8/layout/pList1"/>
    <dgm:cxn modelId="{334C0093-7499-4799-9B16-A1B17180C165}" type="presOf" srcId="{F25FD8AB-7666-492C-BD6C-147D78515581}" destId="{D71C8805-D2FD-4F76-B3FE-1B1B27214756}" srcOrd="0" destOrd="0" presId="urn:microsoft.com/office/officeart/2005/8/layout/pList1"/>
    <dgm:cxn modelId="{CA22F799-23B4-4122-9CC3-1FC0F8A3CF64}" srcId="{FB964AFC-C8CD-4CD5-B824-7E5A63F5E2B4}" destId="{F25FD8AB-7666-492C-BD6C-147D78515581}" srcOrd="2" destOrd="0" parTransId="{6E04DB12-F1D8-47FC-85CB-9AE108B31F6E}" sibTransId="{A49FFE36-723C-4D4B-8D4F-D1A041155246}"/>
    <dgm:cxn modelId="{78FC38C7-1063-4581-91DF-E1364DC36A50}" srcId="{FB964AFC-C8CD-4CD5-B824-7E5A63F5E2B4}" destId="{3B3B2E88-620C-416B-B6F4-B92218CB367B}" srcOrd="1" destOrd="0" parTransId="{40DED4DA-E959-4874-BD31-DDD84033118D}" sibTransId="{E67B4B60-3E1D-41F0-BE3C-3E84E31F38BA}"/>
    <dgm:cxn modelId="{952E63D6-0CB0-4998-84F1-5A22CB4202DB}" srcId="{FB964AFC-C8CD-4CD5-B824-7E5A63F5E2B4}" destId="{F81C71A0-F7C5-4B00-91FD-6859BAD79494}" srcOrd="0" destOrd="0" parTransId="{517A77D5-8369-4CBA-B581-DF14719B1813}" sibTransId="{588BD8BD-746D-46BD-98DF-43978E1B09BC}"/>
    <dgm:cxn modelId="{A1DC13EC-1E58-477D-8F08-4ED2FFA31C55}" type="presOf" srcId="{FB964AFC-C8CD-4CD5-B824-7E5A63F5E2B4}" destId="{B2CAF842-841E-4910-B3EE-6526723C5942}" srcOrd="0" destOrd="0" presId="urn:microsoft.com/office/officeart/2005/8/layout/pList1"/>
    <dgm:cxn modelId="{098CA6F5-34C0-40E6-BB55-09E895AA3AAC}" type="presOf" srcId="{1B664C5D-AE2F-433E-8658-15E7EAACFD16}" destId="{A8631551-2A79-4174-819E-C02B5DD32DC0}" srcOrd="0" destOrd="0" presId="urn:microsoft.com/office/officeart/2005/8/layout/pList1"/>
    <dgm:cxn modelId="{84B21AF6-ED49-4A1A-8C47-A23B2FCAF29C}" type="presOf" srcId="{588BD8BD-746D-46BD-98DF-43978E1B09BC}" destId="{76EB5921-7A74-472F-AACC-C10FE5DDE3A1}" srcOrd="0" destOrd="0" presId="urn:microsoft.com/office/officeart/2005/8/layout/pList1"/>
    <dgm:cxn modelId="{7E581EFD-EDAE-47C5-B356-3A8865ABD40F}" type="presOf" srcId="{A49FFE36-723C-4D4B-8D4F-D1A041155246}" destId="{30650529-46E8-4E68-BF58-5DFA499BA671}" srcOrd="0" destOrd="0" presId="urn:microsoft.com/office/officeart/2005/8/layout/pList1"/>
    <dgm:cxn modelId="{ACB93CC2-94D9-4D50-8DBE-9FA1A356802F}" type="presParOf" srcId="{B2CAF842-841E-4910-B3EE-6526723C5942}" destId="{AC33C068-500C-40B9-91EB-52804137F8B1}" srcOrd="0" destOrd="0" presId="urn:microsoft.com/office/officeart/2005/8/layout/pList1"/>
    <dgm:cxn modelId="{D79B4B17-92F0-43EB-BCDE-D0FAAC6D5442}" type="presParOf" srcId="{AC33C068-500C-40B9-91EB-52804137F8B1}" destId="{6832D562-9FE8-4115-9CB3-C26EB8BF2766}" srcOrd="0" destOrd="0" presId="urn:microsoft.com/office/officeart/2005/8/layout/pList1"/>
    <dgm:cxn modelId="{566D3C93-5250-4904-A18C-95E1572294E5}" type="presParOf" srcId="{AC33C068-500C-40B9-91EB-52804137F8B1}" destId="{8296DF8A-9F2C-435D-B7EE-122713132E85}" srcOrd="1" destOrd="0" presId="urn:microsoft.com/office/officeart/2005/8/layout/pList1"/>
    <dgm:cxn modelId="{D004BA46-571D-4ACB-A11A-DA7B8DBC4C86}" type="presParOf" srcId="{B2CAF842-841E-4910-B3EE-6526723C5942}" destId="{76EB5921-7A74-472F-AACC-C10FE5DDE3A1}" srcOrd="1" destOrd="0" presId="urn:microsoft.com/office/officeart/2005/8/layout/pList1"/>
    <dgm:cxn modelId="{CB4E2014-F7AF-4661-A1A2-2F2138D685FF}" type="presParOf" srcId="{B2CAF842-841E-4910-B3EE-6526723C5942}" destId="{792DE268-B4A8-441C-8B85-73A9E77840BA}" srcOrd="2" destOrd="0" presId="urn:microsoft.com/office/officeart/2005/8/layout/pList1"/>
    <dgm:cxn modelId="{BE7B882D-D1E3-450A-B6A5-48F1397026C5}" type="presParOf" srcId="{792DE268-B4A8-441C-8B85-73A9E77840BA}" destId="{C1D704DB-0D3E-49D7-B402-171561ADE7CB}" srcOrd="0" destOrd="0" presId="urn:microsoft.com/office/officeart/2005/8/layout/pList1"/>
    <dgm:cxn modelId="{9158557E-07A9-4FC3-8824-2059A02D4D19}" type="presParOf" srcId="{792DE268-B4A8-441C-8B85-73A9E77840BA}" destId="{E912691F-5BB6-42DF-AB58-777C682BA6A9}" srcOrd="1" destOrd="0" presId="urn:microsoft.com/office/officeart/2005/8/layout/pList1"/>
    <dgm:cxn modelId="{1859C1A8-D8A3-4A99-B046-7424B565ADB0}" type="presParOf" srcId="{B2CAF842-841E-4910-B3EE-6526723C5942}" destId="{3C9A14B5-986F-478D-AD97-D6CBA4853E2C}" srcOrd="3" destOrd="0" presId="urn:microsoft.com/office/officeart/2005/8/layout/pList1"/>
    <dgm:cxn modelId="{594BD0E0-B7F6-4ECA-A590-046840E419BC}" type="presParOf" srcId="{B2CAF842-841E-4910-B3EE-6526723C5942}" destId="{C93B0C5D-0D9A-40CC-8E21-154B10205297}" srcOrd="4" destOrd="0" presId="urn:microsoft.com/office/officeart/2005/8/layout/pList1"/>
    <dgm:cxn modelId="{8143F588-653B-48FD-96FA-31754F11DECB}" type="presParOf" srcId="{C93B0C5D-0D9A-40CC-8E21-154B10205297}" destId="{892C0662-F60E-41CB-8B89-153703857C1E}" srcOrd="0" destOrd="0" presId="urn:microsoft.com/office/officeart/2005/8/layout/pList1"/>
    <dgm:cxn modelId="{0ACE72AD-D1F4-4146-89DD-B822048F9BF4}" type="presParOf" srcId="{C93B0C5D-0D9A-40CC-8E21-154B10205297}" destId="{D71C8805-D2FD-4F76-B3FE-1B1B27214756}" srcOrd="1" destOrd="0" presId="urn:microsoft.com/office/officeart/2005/8/layout/pList1"/>
    <dgm:cxn modelId="{8795E868-E64F-4558-B493-4A66D5EAFA96}" type="presParOf" srcId="{B2CAF842-841E-4910-B3EE-6526723C5942}" destId="{30650529-46E8-4E68-BF58-5DFA499BA671}" srcOrd="5" destOrd="0" presId="urn:microsoft.com/office/officeart/2005/8/layout/pList1"/>
    <dgm:cxn modelId="{9182F0AF-3346-457C-A96F-3F5A33DA7C42}" type="presParOf" srcId="{B2CAF842-841E-4910-B3EE-6526723C5942}" destId="{1381DE5E-45F8-458E-A8AD-0349D849DDE9}" srcOrd="6" destOrd="0" presId="urn:microsoft.com/office/officeart/2005/8/layout/pList1"/>
    <dgm:cxn modelId="{49BB5B75-C940-4D3A-B587-8313F18F88B4}" type="presParOf" srcId="{1381DE5E-45F8-458E-A8AD-0349D849DDE9}" destId="{7646AC33-7C52-4D50-9807-1EF5DBD261B6}" srcOrd="0" destOrd="0" presId="urn:microsoft.com/office/officeart/2005/8/layout/pList1"/>
    <dgm:cxn modelId="{B95FF213-7CEB-4C33-96C7-0E5A9B81948D}" type="presParOf" srcId="{1381DE5E-45F8-458E-A8AD-0349D849DDE9}" destId="{A8631551-2A79-4174-819E-C02B5DD32DC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2D562-9FE8-4115-9CB3-C26EB8BF2766}">
      <dsp:nvSpPr>
        <dsp:cNvPr id="0" name=""/>
        <dsp:cNvSpPr/>
      </dsp:nvSpPr>
      <dsp:spPr>
        <a:xfrm>
          <a:off x="1288509" y="0"/>
          <a:ext cx="5159972" cy="3555221"/>
        </a:xfrm>
        <a:prstGeom prst="roundRect">
          <a:avLst/>
        </a:prstGeom>
        <a:blipFill>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96DF8A-9F2C-435D-B7EE-122713132E85}">
      <dsp:nvSpPr>
        <dsp:cNvPr id="0" name=""/>
        <dsp:cNvSpPr/>
      </dsp:nvSpPr>
      <dsp:spPr>
        <a:xfrm>
          <a:off x="2186877" y="3084560"/>
          <a:ext cx="3203937" cy="118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SMARCA4</a:t>
          </a:r>
        </a:p>
      </dsp:txBody>
      <dsp:txXfrm>
        <a:off x="2186877" y="3084560"/>
        <a:ext cx="3203937" cy="1188660"/>
      </dsp:txXfrm>
    </dsp:sp>
    <dsp:sp modelId="{C1D704DB-0D3E-49D7-B402-171561ADE7CB}">
      <dsp:nvSpPr>
        <dsp:cNvPr id="0" name=""/>
        <dsp:cNvSpPr/>
      </dsp:nvSpPr>
      <dsp:spPr>
        <a:xfrm>
          <a:off x="6627909" y="43544"/>
          <a:ext cx="5159972" cy="3555221"/>
        </a:xfrm>
        <a:prstGeom prst="roundRect">
          <a:avLst/>
        </a:prstGeom>
        <a:blipFill>
          <a:blip xmlns:r="http://schemas.openxmlformats.org/officeDocument/2006/relationships" r:embed="rId2"/>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2691F-5BB6-42DF-AB58-777C682BA6A9}">
      <dsp:nvSpPr>
        <dsp:cNvPr id="0" name=""/>
        <dsp:cNvSpPr/>
      </dsp:nvSpPr>
      <dsp:spPr>
        <a:xfrm>
          <a:off x="7689165" y="3135364"/>
          <a:ext cx="3203937" cy="1188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SMARCB1</a:t>
          </a:r>
        </a:p>
      </dsp:txBody>
      <dsp:txXfrm>
        <a:off x="7689165" y="3135364"/>
        <a:ext cx="3203937" cy="1188660"/>
      </dsp:txXfrm>
    </dsp:sp>
    <dsp:sp modelId="{892C0662-F60E-41CB-8B89-153703857C1E}">
      <dsp:nvSpPr>
        <dsp:cNvPr id="0" name=""/>
        <dsp:cNvSpPr/>
      </dsp:nvSpPr>
      <dsp:spPr>
        <a:xfrm>
          <a:off x="1208859" y="4193921"/>
          <a:ext cx="5159972" cy="3555221"/>
        </a:xfrm>
        <a:prstGeom prst="roundRect">
          <a:avLst/>
        </a:prstGeom>
        <a:blipFill>
          <a:blip xmlns:r="http://schemas.openxmlformats.org/officeDocument/2006/relationships" r:embed="rId3"/>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C8805-D2FD-4F76-B3FE-1B1B27214756}">
      <dsp:nvSpPr>
        <dsp:cNvPr id="0" name=""/>
        <dsp:cNvSpPr/>
      </dsp:nvSpPr>
      <dsp:spPr>
        <a:xfrm>
          <a:off x="2150577" y="7281587"/>
          <a:ext cx="3203937" cy="72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ARID1B</a:t>
          </a:r>
        </a:p>
      </dsp:txBody>
      <dsp:txXfrm>
        <a:off x="2150577" y="7281587"/>
        <a:ext cx="3203937" cy="720542"/>
      </dsp:txXfrm>
    </dsp:sp>
    <dsp:sp modelId="{7646AC33-7C52-4D50-9807-1EF5DBD261B6}">
      <dsp:nvSpPr>
        <dsp:cNvPr id="0" name=""/>
        <dsp:cNvSpPr/>
      </dsp:nvSpPr>
      <dsp:spPr>
        <a:xfrm>
          <a:off x="6689361" y="4193921"/>
          <a:ext cx="5159972" cy="3555221"/>
        </a:xfrm>
        <a:prstGeom prst="roundRect">
          <a:avLst/>
        </a:prstGeom>
        <a:blipFill>
          <a:blip xmlns:r="http://schemas.openxmlformats.org/officeDocument/2006/relationships" r:embed="rId4"/>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31551-2A79-4174-819E-C02B5DD32DC0}">
      <dsp:nvSpPr>
        <dsp:cNvPr id="0" name=""/>
        <dsp:cNvSpPr/>
      </dsp:nvSpPr>
      <dsp:spPr>
        <a:xfrm>
          <a:off x="7689165" y="7245297"/>
          <a:ext cx="3203937" cy="720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ARID1A</a:t>
          </a:r>
        </a:p>
      </dsp:txBody>
      <dsp:txXfrm>
        <a:off x="7689165" y="7245297"/>
        <a:ext cx="3203937" cy="72054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77F87-EE8C-474F-B3E4-0426514116B5}" type="datetimeFigureOut">
              <a:rPr lang="en-US" smtClean="0"/>
              <a:t>5/30/24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EEA44-288F-4BE4-B5EF-86E8502F5356}" type="slidenum">
              <a:rPr lang="en-US" smtClean="0"/>
              <a:t>‹#›</a:t>
            </a:fld>
            <a:endParaRPr lang="en-US"/>
          </a:p>
        </p:txBody>
      </p:sp>
    </p:spTree>
    <p:extLst>
      <p:ext uri="{BB962C8B-B14F-4D97-AF65-F5344CB8AC3E}">
        <p14:creationId xmlns:p14="http://schemas.microsoft.com/office/powerpoint/2010/main" val="3792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 in complex and role in cancer</a:t>
            </a:r>
          </a:p>
        </p:txBody>
      </p:sp>
      <p:sp>
        <p:nvSpPr>
          <p:cNvPr id="4" name="Slide Number Placeholder 3"/>
          <p:cNvSpPr>
            <a:spLocks noGrp="1"/>
          </p:cNvSpPr>
          <p:nvPr>
            <p:ph type="sldNum" sz="quarter" idx="5"/>
          </p:nvPr>
        </p:nvSpPr>
        <p:spPr/>
        <p:txBody>
          <a:bodyPr/>
          <a:lstStyle/>
          <a:p>
            <a:fld id="{206C464F-4ED6-DF48-9EE8-6D5B52DEF4C0}" type="slidenum">
              <a:rPr lang="en-US" smtClean="0"/>
              <a:t>4</a:t>
            </a:fld>
            <a:endParaRPr lang="en-US"/>
          </a:p>
        </p:txBody>
      </p:sp>
    </p:spTree>
    <p:extLst>
      <p:ext uri="{BB962C8B-B14F-4D97-AF65-F5344CB8AC3E}">
        <p14:creationId xmlns:p14="http://schemas.microsoft.com/office/powerpoint/2010/main" val="1093906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our discussion with </a:t>
            </a:r>
            <a:r>
              <a:rPr lang="en-US" dirty="0" err="1"/>
              <a:t>SCCOHT</a:t>
            </a:r>
            <a:r>
              <a:rPr lang="en-US" dirty="0"/>
              <a:t>. This is the oldest and most well studied </a:t>
            </a:r>
            <a:r>
              <a:rPr lang="en-US" dirty="0" err="1"/>
              <a:t>SWI</a:t>
            </a:r>
            <a:r>
              <a:rPr lang="en-US" dirty="0"/>
              <a:t>/</a:t>
            </a:r>
            <a:r>
              <a:rPr lang="en-US" dirty="0" err="1"/>
              <a:t>SNF</a:t>
            </a:r>
            <a:r>
              <a:rPr lang="en-US" dirty="0"/>
              <a:t> tumor of the GYN tract being originally reported by Dr. Scully in 1982 and the </a:t>
            </a:r>
            <a:r>
              <a:rPr lang="en-US" dirty="0" err="1"/>
              <a:t>AJSP</a:t>
            </a:r>
            <a:r>
              <a:rPr lang="en-US" dirty="0"/>
              <a:t> study from 1994 remains the largest study of these tumors to date</a:t>
            </a:r>
          </a:p>
        </p:txBody>
      </p:sp>
      <p:sp>
        <p:nvSpPr>
          <p:cNvPr id="4" name="Slide Number Placeholder 3"/>
          <p:cNvSpPr>
            <a:spLocks noGrp="1"/>
          </p:cNvSpPr>
          <p:nvPr>
            <p:ph type="sldNum" sz="quarter" idx="5"/>
          </p:nvPr>
        </p:nvSpPr>
        <p:spPr/>
        <p:txBody>
          <a:bodyPr/>
          <a:lstStyle/>
          <a:p>
            <a:fld id="{206C464F-4ED6-DF48-9EE8-6D5B52DEF4C0}" type="slidenum">
              <a:rPr lang="en-US" smtClean="0"/>
              <a:t>13</a:t>
            </a:fld>
            <a:endParaRPr lang="en-US"/>
          </a:p>
        </p:txBody>
      </p:sp>
    </p:spTree>
    <p:extLst>
      <p:ext uri="{BB962C8B-B14F-4D97-AF65-F5344CB8AC3E}">
        <p14:creationId xmlns:p14="http://schemas.microsoft.com/office/powerpoint/2010/main" val="278856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Affects young women and 2/3 have hypercalcemia and it was really the triad of small cell morphology, young patient age and hypercalcemia helped define this as an entity</a:t>
            </a:r>
          </a:p>
          <a:p>
            <a:r>
              <a:rPr lang="en-US" dirty="0"/>
              <a:t>Very aggressive tumor – in older series in the literature/historically overall survival dismal although this has improved with modern chemotherapy</a:t>
            </a:r>
          </a:p>
        </p:txBody>
      </p:sp>
      <p:sp>
        <p:nvSpPr>
          <p:cNvPr id="4" name="Slide Number Placeholder 3"/>
          <p:cNvSpPr>
            <a:spLocks noGrp="1"/>
          </p:cNvSpPr>
          <p:nvPr>
            <p:ph type="sldNum" sz="quarter" idx="10"/>
          </p:nvPr>
        </p:nvSpPr>
        <p:spPr/>
        <p:txBody>
          <a:bodyPr/>
          <a:lstStyle/>
          <a:p>
            <a:fld id="{10293115-954F-4BCE-BFDD-BADE75E8FFB6}" type="slidenum">
              <a:rPr lang="en-CA" smtClean="0"/>
              <a:t>14</a:t>
            </a:fld>
            <a:endParaRPr lang="en-CA"/>
          </a:p>
        </p:txBody>
      </p:sp>
    </p:spTree>
    <p:extLst>
      <p:ext uri="{BB962C8B-B14F-4D97-AF65-F5344CB8AC3E}">
        <p14:creationId xmlns:p14="http://schemas.microsoft.com/office/powerpoint/2010/main" val="328546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Grossly the tumors are usually &gt;10 cm, have a lobulated or nodular external surface, are soft tan gray or cream colored (sometimes yellow) masses with fleshy cut surface; often with hemorrhage and necrosis</a:t>
            </a:r>
          </a:p>
        </p:txBody>
      </p:sp>
      <p:sp>
        <p:nvSpPr>
          <p:cNvPr id="4" name="Slide Number Placeholder 3"/>
          <p:cNvSpPr>
            <a:spLocks noGrp="1"/>
          </p:cNvSpPr>
          <p:nvPr>
            <p:ph type="sldNum" sz="quarter" idx="10"/>
          </p:nvPr>
        </p:nvSpPr>
        <p:spPr/>
        <p:txBody>
          <a:bodyPr/>
          <a:lstStyle/>
          <a:p>
            <a:fld id="{10293115-954F-4BCE-BFDD-BADE75E8FFB6}" type="slidenum">
              <a:rPr lang="en-CA" smtClean="0"/>
              <a:t>16</a:t>
            </a:fld>
            <a:endParaRPr lang="en-CA"/>
          </a:p>
        </p:txBody>
      </p:sp>
    </p:spTree>
    <p:extLst>
      <p:ext uri="{BB962C8B-B14F-4D97-AF65-F5344CB8AC3E}">
        <p14:creationId xmlns:p14="http://schemas.microsoft.com/office/powerpoint/2010/main" val="3530231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EEA44-288F-4BE4-B5EF-86E8502F5356}" type="slidenum">
              <a:rPr lang="en-US" smtClean="0"/>
              <a:t>19</a:t>
            </a:fld>
            <a:endParaRPr lang="en-US"/>
          </a:p>
        </p:txBody>
      </p:sp>
    </p:spTree>
    <p:extLst>
      <p:ext uri="{BB962C8B-B14F-4D97-AF65-F5344CB8AC3E}">
        <p14:creationId xmlns:p14="http://schemas.microsoft.com/office/powerpoint/2010/main" val="276775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vague</a:t>
            </a:r>
          </a:p>
        </p:txBody>
      </p:sp>
      <p:sp>
        <p:nvSpPr>
          <p:cNvPr id="4" name="Slide Number Placeholder 3"/>
          <p:cNvSpPr>
            <a:spLocks noGrp="1"/>
          </p:cNvSpPr>
          <p:nvPr>
            <p:ph type="sldNum" sz="quarter" idx="5"/>
          </p:nvPr>
        </p:nvSpPr>
        <p:spPr/>
        <p:txBody>
          <a:bodyPr/>
          <a:lstStyle/>
          <a:p>
            <a:fld id="{206C464F-4ED6-DF48-9EE8-6D5B52DEF4C0}" type="slidenum">
              <a:rPr lang="en-US" smtClean="0"/>
              <a:t>20</a:t>
            </a:fld>
            <a:endParaRPr lang="en-US"/>
          </a:p>
        </p:txBody>
      </p:sp>
    </p:spTree>
    <p:extLst>
      <p:ext uri="{BB962C8B-B14F-4D97-AF65-F5344CB8AC3E}">
        <p14:creationId xmlns:p14="http://schemas.microsoft.com/office/powerpoint/2010/main" val="325483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293115-954F-4BCE-BFDD-BADE75E8FFB6}" type="slidenum">
              <a:rPr lang="en-CA" smtClean="0"/>
              <a:t>22</a:t>
            </a:fld>
            <a:endParaRPr lang="en-CA"/>
          </a:p>
        </p:txBody>
      </p:sp>
    </p:spTree>
    <p:extLst>
      <p:ext uri="{BB962C8B-B14F-4D97-AF65-F5344CB8AC3E}">
        <p14:creationId xmlns:p14="http://schemas.microsoft.com/office/powerpoint/2010/main" val="416437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Follicle like spaces vary in size and shape; usually not numerous within a tumor although 80% show these structures</a:t>
            </a:r>
          </a:p>
        </p:txBody>
      </p:sp>
      <p:sp>
        <p:nvSpPr>
          <p:cNvPr id="4" name="Slide Number Placeholder 3"/>
          <p:cNvSpPr>
            <a:spLocks noGrp="1"/>
          </p:cNvSpPr>
          <p:nvPr>
            <p:ph type="sldNum" sz="quarter" idx="5"/>
          </p:nvPr>
        </p:nvSpPr>
        <p:spPr/>
        <p:txBody>
          <a:bodyPr/>
          <a:lstStyle/>
          <a:p>
            <a:fld id="{206C464F-4ED6-DF48-9EE8-6D5B52DEF4C0}" type="slidenum">
              <a:rPr lang="en-US" smtClean="0"/>
              <a:t>24</a:t>
            </a:fld>
            <a:endParaRPr lang="en-US"/>
          </a:p>
        </p:txBody>
      </p:sp>
    </p:spTree>
    <p:extLst>
      <p:ext uri="{BB962C8B-B14F-4D97-AF65-F5344CB8AC3E}">
        <p14:creationId xmlns:p14="http://schemas.microsoft.com/office/powerpoint/2010/main" val="1073573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Follicle like spaces are usually lined by cells that show no polarity. The spaces may contain eosinophilic or basophilic fluid</a:t>
            </a:r>
          </a:p>
        </p:txBody>
      </p:sp>
      <p:sp>
        <p:nvSpPr>
          <p:cNvPr id="4" name="Slide Number Placeholder 3"/>
          <p:cNvSpPr>
            <a:spLocks noGrp="1"/>
          </p:cNvSpPr>
          <p:nvPr>
            <p:ph type="sldNum" sz="quarter" idx="5"/>
          </p:nvPr>
        </p:nvSpPr>
        <p:spPr/>
        <p:txBody>
          <a:bodyPr/>
          <a:lstStyle/>
          <a:p>
            <a:fld id="{206C464F-4ED6-DF48-9EE8-6D5B52DEF4C0}" type="slidenum">
              <a:rPr lang="en-US" smtClean="0"/>
              <a:t>25</a:t>
            </a:fld>
            <a:endParaRPr lang="en-US"/>
          </a:p>
        </p:txBody>
      </p:sp>
    </p:spTree>
    <p:extLst>
      <p:ext uri="{BB962C8B-B14F-4D97-AF65-F5344CB8AC3E}">
        <p14:creationId xmlns:p14="http://schemas.microsoft.com/office/powerpoint/2010/main" val="2903930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Cytology- small cells with scant cytoplasm, hyperchromatic nuclei and small nucleoli</a:t>
            </a:r>
          </a:p>
        </p:txBody>
      </p:sp>
      <p:sp>
        <p:nvSpPr>
          <p:cNvPr id="4" name="Slide Number Placeholder 3"/>
          <p:cNvSpPr>
            <a:spLocks noGrp="1"/>
          </p:cNvSpPr>
          <p:nvPr>
            <p:ph type="sldNum" sz="quarter" idx="5"/>
          </p:nvPr>
        </p:nvSpPr>
        <p:spPr/>
        <p:txBody>
          <a:bodyPr/>
          <a:lstStyle/>
          <a:p>
            <a:fld id="{206C464F-4ED6-DF48-9EE8-6D5B52DEF4C0}" type="slidenum">
              <a:rPr lang="en-US" smtClean="0"/>
              <a:t>26</a:t>
            </a:fld>
            <a:endParaRPr lang="en-US"/>
          </a:p>
        </p:txBody>
      </p:sp>
    </p:spTree>
    <p:extLst>
      <p:ext uri="{BB962C8B-B14F-4D97-AF65-F5344CB8AC3E}">
        <p14:creationId xmlns:p14="http://schemas.microsoft.com/office/powerpoint/2010/main" val="3286265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Brisk mitoses</a:t>
            </a:r>
          </a:p>
        </p:txBody>
      </p:sp>
      <p:sp>
        <p:nvSpPr>
          <p:cNvPr id="4" name="Slide Number Placeholder 3"/>
          <p:cNvSpPr>
            <a:spLocks noGrp="1"/>
          </p:cNvSpPr>
          <p:nvPr>
            <p:ph type="sldNum" sz="quarter" idx="5"/>
          </p:nvPr>
        </p:nvSpPr>
        <p:spPr/>
        <p:txBody>
          <a:bodyPr/>
          <a:lstStyle/>
          <a:p>
            <a:fld id="{206C464F-4ED6-DF48-9EE8-6D5B52DEF4C0}" type="slidenum">
              <a:rPr lang="en-US" smtClean="0"/>
              <a:t>27</a:t>
            </a:fld>
            <a:endParaRPr lang="en-US"/>
          </a:p>
        </p:txBody>
      </p:sp>
    </p:spTree>
    <p:extLst>
      <p:ext uri="{BB962C8B-B14F-4D97-AF65-F5344CB8AC3E}">
        <p14:creationId xmlns:p14="http://schemas.microsoft.com/office/powerpoint/2010/main" val="183940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Switch </a:t>
            </a:r>
            <a:r>
              <a:rPr lang="en-US" dirty="0" err="1"/>
              <a:t>snf</a:t>
            </a:r>
            <a:r>
              <a:rPr lang="en-US" dirty="0"/>
              <a:t> stands for “switch sucrose non-fermentable” – name dates back to 1980’s when it was discovered in relation to sucrose fermentation yeast</a:t>
            </a:r>
          </a:p>
          <a:p>
            <a:pPr algn="l"/>
            <a:r>
              <a:rPr lang="en-US" dirty="0"/>
              <a:t>It is an ATP dependent chromatin remodeling complex and it regulated transcription by…</a:t>
            </a:r>
          </a:p>
          <a:p>
            <a:pPr algn="l"/>
            <a:r>
              <a:rPr lang="en-US" dirty="0"/>
              <a:t>In healthy cells, where the </a:t>
            </a:r>
            <a:r>
              <a:rPr lang="en-US" dirty="0" err="1"/>
              <a:t>SWI</a:t>
            </a:r>
            <a:r>
              <a:rPr lang="en-US" dirty="0"/>
              <a:t>/</a:t>
            </a:r>
            <a:r>
              <a:rPr lang="en-US" dirty="0" err="1"/>
              <a:t>SNF</a:t>
            </a:r>
            <a:r>
              <a:rPr lang="en-US" dirty="0"/>
              <a:t> is intact it controls…</a:t>
            </a:r>
          </a:p>
          <a:p>
            <a:pPr algn="l"/>
            <a:r>
              <a:rPr lang="en-US" dirty="0"/>
              <a:t>In cancer when it has been inactivated or dysregulated it leads to ….</a:t>
            </a:r>
          </a:p>
        </p:txBody>
      </p:sp>
      <p:sp>
        <p:nvSpPr>
          <p:cNvPr id="4" name="Slide Number Placeholder 3"/>
          <p:cNvSpPr>
            <a:spLocks noGrp="1"/>
          </p:cNvSpPr>
          <p:nvPr>
            <p:ph type="sldNum" sz="quarter" idx="5"/>
          </p:nvPr>
        </p:nvSpPr>
        <p:spPr/>
        <p:txBody>
          <a:bodyPr/>
          <a:lstStyle/>
          <a:p>
            <a:fld id="{206C464F-4ED6-DF48-9EE8-6D5B52DEF4C0}" type="slidenum">
              <a:rPr lang="en-US" smtClean="0"/>
              <a:t>5</a:t>
            </a:fld>
            <a:endParaRPr lang="en-US"/>
          </a:p>
        </p:txBody>
      </p:sp>
    </p:spTree>
    <p:extLst>
      <p:ext uri="{BB962C8B-B14F-4D97-AF65-F5344CB8AC3E}">
        <p14:creationId xmlns:p14="http://schemas.microsoft.com/office/powerpoint/2010/main" val="3466538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cells with moderate amounts of eosinophilic cytoplasm, large vesicular nuclei and prominent nucleoli</a:t>
            </a:r>
          </a:p>
        </p:txBody>
      </p:sp>
      <p:sp>
        <p:nvSpPr>
          <p:cNvPr id="4" name="Slide Number Placeholder 3"/>
          <p:cNvSpPr>
            <a:spLocks noGrp="1"/>
          </p:cNvSpPr>
          <p:nvPr>
            <p:ph type="sldNum" sz="quarter" idx="5"/>
          </p:nvPr>
        </p:nvSpPr>
        <p:spPr/>
        <p:txBody>
          <a:bodyPr/>
          <a:lstStyle/>
          <a:p>
            <a:fld id="{206C464F-4ED6-DF48-9EE8-6D5B52DEF4C0}" type="slidenum">
              <a:rPr lang="en-US" smtClean="0"/>
              <a:t>29</a:t>
            </a:fld>
            <a:endParaRPr lang="en-US"/>
          </a:p>
        </p:txBody>
      </p:sp>
    </p:spTree>
    <p:extLst>
      <p:ext uri="{BB962C8B-B14F-4D97-AF65-F5344CB8AC3E}">
        <p14:creationId xmlns:p14="http://schemas.microsoft.com/office/powerpoint/2010/main" val="2991074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dyscohesion</a:t>
            </a:r>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t>30</a:t>
            </a:fld>
            <a:endParaRPr lang="en-US"/>
          </a:p>
        </p:txBody>
      </p:sp>
    </p:spTree>
    <p:extLst>
      <p:ext uri="{BB962C8B-B14F-4D97-AF65-F5344CB8AC3E}">
        <p14:creationId xmlns:p14="http://schemas.microsoft.com/office/powerpoint/2010/main" val="3146672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Rhabdoid appearance with eosinophilic intracytoplasmic hyaline globules resulting in an eccentric placement of nucleus</a:t>
            </a:r>
          </a:p>
        </p:txBody>
      </p:sp>
      <p:sp>
        <p:nvSpPr>
          <p:cNvPr id="4" name="Slide Number Placeholder 3"/>
          <p:cNvSpPr>
            <a:spLocks noGrp="1"/>
          </p:cNvSpPr>
          <p:nvPr>
            <p:ph type="sldNum" sz="quarter" idx="5"/>
          </p:nvPr>
        </p:nvSpPr>
        <p:spPr/>
        <p:txBody>
          <a:bodyPr/>
          <a:lstStyle/>
          <a:p>
            <a:fld id="{206C464F-4ED6-DF48-9EE8-6D5B52DEF4C0}" type="slidenum">
              <a:rPr lang="en-US" smtClean="0"/>
              <a:t>31</a:t>
            </a:fld>
            <a:endParaRPr lang="en-US"/>
          </a:p>
        </p:txBody>
      </p:sp>
    </p:spTree>
    <p:extLst>
      <p:ext uri="{BB962C8B-B14F-4D97-AF65-F5344CB8AC3E}">
        <p14:creationId xmlns:p14="http://schemas.microsoft.com/office/powerpoint/2010/main" val="3156996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spindle cell component is rare and usually at most a focal finding</a:t>
            </a:r>
          </a:p>
          <a:p>
            <a:r>
              <a:rPr lang="en-US" dirty="0"/>
              <a:t>Mucinous epithelium seen in &lt;10%, cytology of which ranges from bland endocervical like (less common) to frankly malignant (rarely signet ring cells)</a:t>
            </a:r>
          </a:p>
        </p:txBody>
      </p:sp>
      <p:sp>
        <p:nvSpPr>
          <p:cNvPr id="4" name="Slide Number Placeholder 3"/>
          <p:cNvSpPr>
            <a:spLocks noGrp="1"/>
          </p:cNvSpPr>
          <p:nvPr>
            <p:ph type="sldNum" sz="quarter" idx="5"/>
          </p:nvPr>
        </p:nvSpPr>
        <p:spPr/>
        <p:txBody>
          <a:bodyPr/>
          <a:lstStyle/>
          <a:p>
            <a:fld id="{206C464F-4ED6-DF48-9EE8-6D5B52DEF4C0}" type="slidenum">
              <a:rPr lang="en-US" smtClean="0"/>
              <a:t>32</a:t>
            </a:fld>
            <a:endParaRPr lang="en-US"/>
          </a:p>
        </p:txBody>
      </p:sp>
    </p:spTree>
    <p:extLst>
      <p:ext uri="{BB962C8B-B14F-4D97-AF65-F5344CB8AC3E}">
        <p14:creationId xmlns:p14="http://schemas.microsoft.com/office/powerpoint/2010/main" val="3319645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10 years ago their </a:t>
            </a:r>
            <a:r>
              <a:rPr lang="en-US" dirty="0" err="1"/>
              <a:t>immunoprofile</a:t>
            </a:r>
            <a:r>
              <a:rPr lang="en-US" dirty="0"/>
              <a:t> was non-specific</a:t>
            </a:r>
          </a:p>
        </p:txBody>
      </p:sp>
      <p:sp>
        <p:nvSpPr>
          <p:cNvPr id="4" name="Slide Number Placeholder 3"/>
          <p:cNvSpPr>
            <a:spLocks noGrp="1"/>
          </p:cNvSpPr>
          <p:nvPr>
            <p:ph type="sldNum" sz="quarter" idx="5"/>
          </p:nvPr>
        </p:nvSpPr>
        <p:spPr/>
        <p:txBody>
          <a:bodyPr/>
          <a:lstStyle/>
          <a:p>
            <a:fld id="{206C464F-4ED6-DF48-9EE8-6D5B52DEF4C0}" type="slidenum">
              <a:rPr lang="en-US" smtClean="0"/>
              <a:t>33</a:t>
            </a:fld>
            <a:endParaRPr lang="en-US"/>
          </a:p>
        </p:txBody>
      </p:sp>
    </p:spTree>
    <p:extLst>
      <p:ext uri="{BB962C8B-B14F-4D97-AF65-F5344CB8AC3E}">
        <p14:creationId xmlns:p14="http://schemas.microsoft.com/office/powerpoint/2010/main" val="4181226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 until 10 years ago their </a:t>
            </a:r>
            <a:r>
              <a:rPr lang="en-US" dirty="0" err="1"/>
              <a:t>immunoprofile</a:t>
            </a:r>
            <a:r>
              <a:rPr lang="en-US" dirty="0"/>
              <a:t> was non-specific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Wt-1, CD10 and calretinin are not specific, and as an aside should not be used in DDX with granulosa cell tumor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t>34</a:t>
            </a:fld>
            <a:endParaRPr lang="en-US"/>
          </a:p>
        </p:txBody>
      </p:sp>
    </p:spTree>
    <p:extLst>
      <p:ext uri="{BB962C8B-B14F-4D97-AF65-F5344CB8AC3E}">
        <p14:creationId xmlns:p14="http://schemas.microsoft.com/office/powerpoint/2010/main" val="2533157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differential diagnosis is quite broad. Although a tumor with this appearance arising in a young patient with hypercalcemia would prompt most gyn pathologists to think of this diagnosis, these are prone to misdiagnoses because they are so uncommon and many practicing pathologists may not see these or only see these very rarely</a:t>
            </a:r>
          </a:p>
        </p:txBody>
      </p:sp>
      <p:sp>
        <p:nvSpPr>
          <p:cNvPr id="4" name="Slide Number Placeholder 3"/>
          <p:cNvSpPr>
            <a:spLocks noGrp="1"/>
          </p:cNvSpPr>
          <p:nvPr>
            <p:ph type="sldNum" sz="quarter" idx="5"/>
          </p:nvPr>
        </p:nvSpPr>
        <p:spPr/>
        <p:txBody>
          <a:bodyPr/>
          <a:lstStyle/>
          <a:p>
            <a:fld id="{206C464F-4ED6-DF48-9EE8-6D5B52DEF4C0}" type="slidenum">
              <a:rPr lang="en-US" smtClean="0"/>
              <a:t>35</a:t>
            </a:fld>
            <a:endParaRPr lang="en-US"/>
          </a:p>
        </p:txBody>
      </p:sp>
    </p:spTree>
    <p:extLst>
      <p:ext uri="{BB962C8B-B14F-4D97-AF65-F5344CB8AC3E}">
        <p14:creationId xmlns:p14="http://schemas.microsoft.com/office/powerpoint/2010/main" val="301227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fact almost half of patients with </a:t>
            </a:r>
            <a:r>
              <a:rPr lang="en-US" dirty="0" err="1"/>
              <a:t>SCCOHT</a:t>
            </a:r>
            <a:r>
              <a:rPr lang="en-US" dirty="0"/>
              <a:t> carry a germline mutation for SMARCA4 and for that reason one should recommend germline testing when a patient is diagnosed with this tumor</a:t>
            </a:r>
          </a:p>
        </p:txBody>
      </p:sp>
      <p:sp>
        <p:nvSpPr>
          <p:cNvPr id="4" name="Slide Number Placeholder 3"/>
          <p:cNvSpPr>
            <a:spLocks noGrp="1"/>
          </p:cNvSpPr>
          <p:nvPr>
            <p:ph type="sldNum" sz="quarter" idx="5"/>
          </p:nvPr>
        </p:nvSpPr>
        <p:spPr/>
        <p:txBody>
          <a:bodyPr/>
          <a:lstStyle/>
          <a:p>
            <a:fld id="{206C464F-4ED6-DF48-9EE8-6D5B52DEF4C0}" type="slidenum">
              <a:rPr lang="en-US" smtClean="0"/>
              <a:t>36</a:t>
            </a:fld>
            <a:endParaRPr lang="en-US"/>
          </a:p>
        </p:txBody>
      </p:sp>
    </p:spTree>
    <p:extLst>
      <p:ext uri="{BB962C8B-B14F-4D97-AF65-F5344CB8AC3E}">
        <p14:creationId xmlns:p14="http://schemas.microsoft.com/office/powerpoint/2010/main" val="2943511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most of you probably know there is a great immunohistochemical marker available for SMARCA4 and in the ovary it is quite sensitive and specific for the diagnosis of </a:t>
            </a:r>
            <a:r>
              <a:rPr lang="en-US" dirty="0" err="1"/>
              <a:t>SCCOHT</a:t>
            </a:r>
            <a:r>
              <a:rPr lang="en-US" dirty="0"/>
              <a:t>. This marker helps establish the diagnosis and can be a tremendous aid for those that don’t see these as often. Interpretation is to see loss of staining with background stroma or lymphocytes acting as a nice internal positive control</a:t>
            </a:r>
          </a:p>
        </p:txBody>
      </p:sp>
      <p:sp>
        <p:nvSpPr>
          <p:cNvPr id="4" name="Slide Number Placeholder 3"/>
          <p:cNvSpPr>
            <a:spLocks noGrp="1"/>
          </p:cNvSpPr>
          <p:nvPr>
            <p:ph type="sldNum" sz="quarter" idx="5"/>
          </p:nvPr>
        </p:nvSpPr>
        <p:spPr/>
        <p:txBody>
          <a:bodyPr/>
          <a:lstStyle/>
          <a:p>
            <a:fld id="{206C464F-4ED6-DF48-9EE8-6D5B52DEF4C0}" type="slidenum">
              <a:rPr lang="en-US" smtClean="0"/>
              <a:t>37</a:t>
            </a:fld>
            <a:endParaRPr lang="en-US"/>
          </a:p>
        </p:txBody>
      </p:sp>
    </p:spTree>
    <p:extLst>
      <p:ext uri="{BB962C8B-B14F-4D97-AF65-F5344CB8AC3E}">
        <p14:creationId xmlns:p14="http://schemas.microsoft.com/office/powerpoint/2010/main" val="1496116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stains available for other components of the </a:t>
            </a:r>
            <a:r>
              <a:rPr lang="en-US" dirty="0" err="1"/>
              <a:t>SWI</a:t>
            </a:r>
            <a:r>
              <a:rPr lang="en-US" dirty="0"/>
              <a:t>/</a:t>
            </a:r>
            <a:r>
              <a:rPr lang="en-US" dirty="0" err="1"/>
              <a:t>SNF</a:t>
            </a:r>
            <a:r>
              <a:rPr lang="en-US" dirty="0"/>
              <a:t> complex, SMARCb1, ARID1B and ARID1A and they are useful to have as they are more sensitive than sequencing for detecting these abnormalities. Sometimes sequencing may only show one mutation but the </a:t>
            </a:r>
            <a:r>
              <a:rPr lang="en-US" dirty="0" err="1"/>
              <a:t>IHC</a:t>
            </a:r>
            <a:r>
              <a:rPr lang="en-US" dirty="0"/>
              <a:t> is lost indicating biallelic inactivation</a:t>
            </a:r>
          </a:p>
        </p:txBody>
      </p:sp>
      <p:sp>
        <p:nvSpPr>
          <p:cNvPr id="4" name="Slide Number Placeholder 3"/>
          <p:cNvSpPr>
            <a:spLocks noGrp="1"/>
          </p:cNvSpPr>
          <p:nvPr>
            <p:ph type="sldNum" sz="quarter" idx="5"/>
          </p:nvPr>
        </p:nvSpPr>
        <p:spPr/>
        <p:txBody>
          <a:bodyPr/>
          <a:lstStyle/>
          <a:p>
            <a:fld id="{206C464F-4ED6-DF48-9EE8-6D5B52DEF4C0}" type="slidenum">
              <a:rPr lang="en-US" smtClean="0"/>
              <a:t>38</a:t>
            </a:fld>
            <a:endParaRPr lang="en-US"/>
          </a:p>
        </p:txBody>
      </p:sp>
    </p:spTree>
    <p:extLst>
      <p:ext uri="{BB962C8B-B14F-4D97-AF65-F5344CB8AC3E}">
        <p14:creationId xmlns:p14="http://schemas.microsoft.com/office/powerpoint/2010/main" val="293912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different components of the </a:t>
            </a:r>
            <a:r>
              <a:rPr lang="en-US" dirty="0" err="1"/>
              <a:t>SWI</a:t>
            </a:r>
            <a:r>
              <a:rPr lang="en-US" dirty="0"/>
              <a:t>/</a:t>
            </a:r>
            <a:r>
              <a:rPr lang="en-US" dirty="0" err="1"/>
              <a:t>SNF</a:t>
            </a:r>
            <a:r>
              <a:rPr lang="en-US" dirty="0"/>
              <a:t> complex that can be associated together in various combinations. </a:t>
            </a:r>
          </a:p>
          <a:p>
            <a:r>
              <a:rPr lang="en-US" dirty="0"/>
              <a:t>Most of the complexes have around 15 subunits including the core subunits SMARCB1, SMARC1 and </a:t>
            </a:r>
            <a:r>
              <a:rPr lang="en-US" dirty="0" err="1"/>
              <a:t>SMARCD</a:t>
            </a:r>
            <a:r>
              <a:rPr lang="en-US" dirty="0"/>
              <a:t> as well as the mutually exclusive ATP </a:t>
            </a:r>
            <a:r>
              <a:rPr lang="en-US" dirty="0" err="1"/>
              <a:t>catylase</a:t>
            </a:r>
            <a:r>
              <a:rPr lang="en-US" dirty="0"/>
              <a:t> subunits SMARCA2 and SMARCA4 which are linked to the core subunits via ARID1A and ARID1B</a:t>
            </a:r>
          </a:p>
        </p:txBody>
      </p:sp>
      <p:sp>
        <p:nvSpPr>
          <p:cNvPr id="4" name="Slide Number Placeholder 3"/>
          <p:cNvSpPr>
            <a:spLocks noGrp="1"/>
          </p:cNvSpPr>
          <p:nvPr>
            <p:ph type="sldNum" sz="quarter" idx="5"/>
          </p:nvPr>
        </p:nvSpPr>
        <p:spPr/>
        <p:txBody>
          <a:bodyPr/>
          <a:lstStyle/>
          <a:p>
            <a:fld id="{206C464F-4ED6-DF48-9EE8-6D5B52DEF4C0}" type="slidenum">
              <a:rPr lang="en-US" smtClean="0"/>
              <a:t>6</a:t>
            </a:fld>
            <a:endParaRPr lang="en-US"/>
          </a:p>
        </p:txBody>
      </p:sp>
    </p:spTree>
    <p:extLst>
      <p:ext uri="{BB962C8B-B14F-4D97-AF65-F5344CB8AC3E}">
        <p14:creationId xmlns:p14="http://schemas.microsoft.com/office/powerpoint/2010/main" val="397557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2014, there was discussion in the literature as to whether or not these were carcinomas or perhaps germ cell tumors because they arose in young patients and showed patchy SALL4 positivity but in 2014 there was a movement by several groups of pathologists to rename these as malignant rhabdoid tumors of the ovary because they show limited keratin expression, they happen in young patients, they are associated with only a single genetic abnormality, which is inactivation of the </a:t>
            </a:r>
            <a:r>
              <a:rPr lang="en-US" dirty="0" err="1"/>
              <a:t>SWI</a:t>
            </a:r>
            <a:r>
              <a:rPr lang="en-US" dirty="0"/>
              <a:t>/</a:t>
            </a:r>
            <a:r>
              <a:rPr lang="en-US" dirty="0" err="1"/>
              <a:t>SNF</a:t>
            </a:r>
            <a:r>
              <a:rPr lang="en-US" dirty="0"/>
              <a:t> complex just like rhabdoid tumors, so it was argued that it should be renamed. This never was really accepted probably because the terminology of tumor as </a:t>
            </a:r>
            <a:r>
              <a:rPr lang="en-US" dirty="0" err="1"/>
              <a:t>SCCOHT</a:t>
            </a:r>
            <a:r>
              <a:rPr lang="en-US" dirty="0"/>
              <a:t> is so entrenched in the literature and in practice.  But their points are well taken. And in the current WHO, </a:t>
            </a:r>
            <a:r>
              <a:rPr lang="en-US" dirty="0" err="1"/>
              <a:t>SCCOHT</a:t>
            </a:r>
            <a:r>
              <a:rPr lang="en-US" dirty="0"/>
              <a:t> is not in the carcinoma nor the mesenchymal section but in the “miscellaneous” tumors of the ovary</a:t>
            </a:r>
          </a:p>
        </p:txBody>
      </p:sp>
      <p:sp>
        <p:nvSpPr>
          <p:cNvPr id="4" name="Slide Number Placeholder 3"/>
          <p:cNvSpPr>
            <a:spLocks noGrp="1"/>
          </p:cNvSpPr>
          <p:nvPr>
            <p:ph type="sldNum" sz="quarter" idx="5"/>
          </p:nvPr>
        </p:nvSpPr>
        <p:spPr/>
        <p:txBody>
          <a:bodyPr/>
          <a:lstStyle/>
          <a:p>
            <a:fld id="{206C464F-4ED6-DF48-9EE8-6D5B52DEF4C0}" type="slidenum">
              <a:rPr lang="en-US" smtClean="0"/>
              <a:t>39</a:t>
            </a:fld>
            <a:endParaRPr lang="en-US"/>
          </a:p>
        </p:txBody>
      </p:sp>
    </p:spTree>
    <p:extLst>
      <p:ext uri="{BB962C8B-B14F-4D97-AF65-F5344CB8AC3E}">
        <p14:creationId xmlns:p14="http://schemas.microsoft.com/office/powerpoint/2010/main" val="3000117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dedifferentiated ovarian carcinoma, this is a biphasic tumor composed of a well differentiated component and an undifferentiated component that arises from the well differentiated component</a:t>
            </a:r>
          </a:p>
        </p:txBody>
      </p:sp>
      <p:sp>
        <p:nvSpPr>
          <p:cNvPr id="4" name="Slide Number Placeholder 3"/>
          <p:cNvSpPr>
            <a:spLocks noGrp="1"/>
          </p:cNvSpPr>
          <p:nvPr>
            <p:ph type="sldNum" sz="quarter" idx="5"/>
          </p:nvPr>
        </p:nvSpPr>
        <p:spPr/>
        <p:txBody>
          <a:bodyPr/>
          <a:lstStyle/>
          <a:p>
            <a:fld id="{206C464F-4ED6-DF48-9EE8-6D5B52DEF4C0}" type="slidenum">
              <a:rPr lang="en-US" smtClean="0"/>
              <a:t>40</a:t>
            </a:fld>
            <a:endParaRPr lang="en-US"/>
          </a:p>
        </p:txBody>
      </p:sp>
    </p:spTree>
    <p:extLst>
      <p:ext uri="{BB962C8B-B14F-4D97-AF65-F5344CB8AC3E}">
        <p14:creationId xmlns:p14="http://schemas.microsoft.com/office/powerpoint/2010/main" val="1459760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undifferentiated areas show loss of the components of the </a:t>
            </a:r>
            <a:r>
              <a:rPr lang="en-US" dirty="0" err="1"/>
              <a:t>SWI</a:t>
            </a:r>
            <a:r>
              <a:rPr lang="en-US" dirty="0"/>
              <a:t>/</a:t>
            </a:r>
            <a:r>
              <a:rPr lang="en-US" dirty="0" err="1"/>
              <a:t>SNF</a:t>
            </a:r>
            <a:r>
              <a:rPr lang="en-US" dirty="0"/>
              <a:t> complex such as SMARCB1 in this example</a:t>
            </a:r>
          </a:p>
        </p:txBody>
      </p:sp>
      <p:sp>
        <p:nvSpPr>
          <p:cNvPr id="4" name="Slide Number Placeholder 3"/>
          <p:cNvSpPr>
            <a:spLocks noGrp="1"/>
          </p:cNvSpPr>
          <p:nvPr>
            <p:ph type="sldNum" sz="quarter" idx="5"/>
          </p:nvPr>
        </p:nvSpPr>
        <p:spPr/>
        <p:txBody>
          <a:bodyPr/>
          <a:lstStyle/>
          <a:p>
            <a:fld id="{206C464F-4ED6-DF48-9EE8-6D5B52DEF4C0}" type="slidenum">
              <a:rPr lang="en-US" smtClean="0"/>
              <a:t>41</a:t>
            </a:fld>
            <a:endParaRPr lang="en-US"/>
          </a:p>
        </p:txBody>
      </p:sp>
    </p:spTree>
    <p:extLst>
      <p:ext uri="{BB962C8B-B14F-4D97-AF65-F5344CB8AC3E}">
        <p14:creationId xmlns:p14="http://schemas.microsoft.com/office/powerpoint/2010/main" val="269616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cases, even with extensive sampling there is no well differentiated component seen and the entire tumor looks like an undifferentiated carcinoma and the thought is that these probably arose from a well differentiated carcinoma but they have overgrown that component</a:t>
            </a:r>
          </a:p>
        </p:txBody>
      </p:sp>
      <p:sp>
        <p:nvSpPr>
          <p:cNvPr id="4" name="Slide Number Placeholder 3"/>
          <p:cNvSpPr>
            <a:spLocks noGrp="1"/>
          </p:cNvSpPr>
          <p:nvPr>
            <p:ph type="sldNum" sz="quarter" idx="5"/>
          </p:nvPr>
        </p:nvSpPr>
        <p:spPr/>
        <p:txBody>
          <a:bodyPr/>
          <a:lstStyle/>
          <a:p>
            <a:fld id="{206C464F-4ED6-DF48-9EE8-6D5B52DEF4C0}" type="slidenum">
              <a:rPr lang="en-US" smtClean="0"/>
              <a:t>42</a:t>
            </a:fld>
            <a:endParaRPr lang="en-US"/>
          </a:p>
        </p:txBody>
      </p:sp>
    </p:spTree>
    <p:extLst>
      <p:ext uri="{BB962C8B-B14F-4D97-AF65-F5344CB8AC3E}">
        <p14:creationId xmlns:p14="http://schemas.microsoft.com/office/powerpoint/2010/main" val="3184192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does bear resemblance to </a:t>
            </a:r>
            <a:r>
              <a:rPr lang="en-US" dirty="0" err="1"/>
              <a:t>SCCOHT</a:t>
            </a:r>
            <a:r>
              <a:rPr lang="en-US" dirty="0"/>
              <a:t> as both tumors show similar morphology, both show lack of keratin expression and both are characterized by loss of SMARCA4 so one wonders whether they are related or potentially the same tumor or are different entities</a:t>
            </a:r>
          </a:p>
        </p:txBody>
      </p:sp>
      <p:sp>
        <p:nvSpPr>
          <p:cNvPr id="4" name="Slide Number Placeholder 3"/>
          <p:cNvSpPr>
            <a:spLocks noGrp="1"/>
          </p:cNvSpPr>
          <p:nvPr>
            <p:ph type="sldNum" sz="quarter" idx="5"/>
          </p:nvPr>
        </p:nvSpPr>
        <p:spPr/>
        <p:txBody>
          <a:bodyPr/>
          <a:lstStyle/>
          <a:p>
            <a:fld id="{206C464F-4ED6-DF48-9EE8-6D5B52DEF4C0}" type="slidenum">
              <a:rPr lang="en-US" smtClean="0"/>
              <a:t>43</a:t>
            </a:fld>
            <a:endParaRPr lang="en-US"/>
          </a:p>
        </p:txBody>
      </p:sp>
    </p:spTree>
    <p:extLst>
      <p:ext uri="{BB962C8B-B14F-4D97-AF65-F5344CB8AC3E}">
        <p14:creationId xmlns:p14="http://schemas.microsoft.com/office/powerpoint/2010/main" val="1836467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clarify this, one of my colleagues David Kolin contributed some BWH cases to this study which was just recently published in Mod </a:t>
            </a:r>
            <a:r>
              <a:rPr lang="en-US" dirty="0" err="1"/>
              <a:t>Pathol</a:t>
            </a:r>
            <a:r>
              <a:rPr lang="en-US" dirty="0"/>
              <a:t> which looked at a cohort of….and compared them to </a:t>
            </a:r>
            <a:r>
              <a:rPr lang="en-US" dirty="0" err="1"/>
              <a:t>SCCOHT</a:t>
            </a:r>
            <a:endParaRPr lang="en-US" dirty="0"/>
          </a:p>
          <a:p>
            <a:r>
              <a:rPr lang="en-US" dirty="0" err="1"/>
              <a:t>Dediff</a:t>
            </a:r>
            <a:r>
              <a:rPr lang="en-US" dirty="0"/>
              <a:t> and </a:t>
            </a:r>
            <a:r>
              <a:rPr lang="en-US" dirty="0" err="1"/>
              <a:t>undif</a:t>
            </a:r>
            <a:r>
              <a:rPr lang="en-US" dirty="0"/>
              <a:t> occurred in older patient with a mean age of 50 compared to </a:t>
            </a:r>
            <a:r>
              <a:rPr lang="en-US" dirty="0" err="1"/>
              <a:t>SCCOHT</a:t>
            </a:r>
            <a:r>
              <a:rPr lang="en-US" dirty="0"/>
              <a:t> (mean 24). They do frequently show loss of </a:t>
            </a:r>
            <a:r>
              <a:rPr lang="en-US" dirty="0" err="1"/>
              <a:t>SWI</a:t>
            </a:r>
            <a:r>
              <a:rPr lang="en-US" dirty="0"/>
              <a:t>/</a:t>
            </a:r>
            <a:r>
              <a:rPr lang="en-US" dirty="0" err="1"/>
              <a:t>SNF</a:t>
            </a:r>
            <a:r>
              <a:rPr lang="en-US" dirty="0"/>
              <a:t> proteins, a quarter are mismatch repair deficient, very aggressive</a:t>
            </a:r>
          </a:p>
        </p:txBody>
      </p:sp>
      <p:sp>
        <p:nvSpPr>
          <p:cNvPr id="4" name="Slide Number Placeholder 3"/>
          <p:cNvSpPr>
            <a:spLocks noGrp="1"/>
          </p:cNvSpPr>
          <p:nvPr>
            <p:ph type="sldNum" sz="quarter" idx="5"/>
          </p:nvPr>
        </p:nvSpPr>
        <p:spPr/>
        <p:txBody>
          <a:bodyPr/>
          <a:lstStyle/>
          <a:p>
            <a:fld id="{206C464F-4ED6-DF48-9EE8-6D5B52DEF4C0}" type="slidenum">
              <a:rPr lang="en-US" smtClean="0"/>
              <a:t>44</a:t>
            </a:fld>
            <a:endParaRPr lang="en-US"/>
          </a:p>
        </p:txBody>
      </p:sp>
    </p:spTree>
    <p:extLst>
      <p:ext uri="{BB962C8B-B14F-4D97-AF65-F5344CB8AC3E}">
        <p14:creationId xmlns:p14="http://schemas.microsoft.com/office/powerpoint/2010/main" val="1962775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Methylation analysis was performed on the de and undifferentiated tumors and compared to </a:t>
            </a:r>
            <a:r>
              <a:rPr lang="en-US" dirty="0" err="1"/>
              <a:t>SCCOHT</a:t>
            </a:r>
            <a:r>
              <a:rPr lang="en-US" dirty="0"/>
              <a:t> as well as </a:t>
            </a:r>
            <a:r>
              <a:rPr lang="en-US" dirty="0" err="1"/>
              <a:t>HGSC</a:t>
            </a:r>
            <a:r>
              <a:rPr lang="en-US" dirty="0"/>
              <a:t> and you can see that the de and undifferentiated carcinomas show copy number alterations (demonstrated by the red and </a:t>
            </a:r>
            <a:r>
              <a:rPr lang="en-US" dirty="0" err="1"/>
              <a:t>blud</a:t>
            </a:r>
            <a:r>
              <a:rPr lang="en-US" dirty="0"/>
              <a:t> bars as gains and losses) that are intermediate to those of </a:t>
            </a:r>
            <a:r>
              <a:rPr lang="en-US" dirty="0" err="1"/>
              <a:t>SCCOHT</a:t>
            </a:r>
            <a:r>
              <a:rPr lang="en-US" dirty="0"/>
              <a:t> and </a:t>
            </a:r>
            <a:r>
              <a:rPr lang="en-US" dirty="0" err="1"/>
              <a:t>HGSC</a:t>
            </a:r>
            <a:r>
              <a:rPr lang="en-US" dirty="0"/>
              <a:t>, the latter of which of course is characterized by p53 mutations and genomic instability</a:t>
            </a:r>
          </a:p>
        </p:txBody>
      </p:sp>
      <p:sp>
        <p:nvSpPr>
          <p:cNvPr id="4" name="Slide Number Placeholder 3"/>
          <p:cNvSpPr>
            <a:spLocks noGrp="1"/>
          </p:cNvSpPr>
          <p:nvPr>
            <p:ph type="sldNum" sz="quarter" idx="5"/>
          </p:nvPr>
        </p:nvSpPr>
        <p:spPr/>
        <p:txBody>
          <a:bodyPr/>
          <a:lstStyle/>
          <a:p>
            <a:fld id="{206C464F-4ED6-DF48-9EE8-6D5B52DEF4C0}" type="slidenum">
              <a:rPr lang="en-US" smtClean="0"/>
              <a:t>45</a:t>
            </a:fld>
            <a:endParaRPr lang="en-US"/>
          </a:p>
        </p:txBody>
      </p:sp>
    </p:spTree>
    <p:extLst>
      <p:ext uri="{BB962C8B-B14F-4D97-AF65-F5344CB8AC3E}">
        <p14:creationId xmlns:p14="http://schemas.microsoft.com/office/powerpoint/2010/main" val="1922221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methylation analysis showed that the </a:t>
            </a:r>
            <a:r>
              <a:rPr lang="en-US" dirty="0" err="1"/>
              <a:t>DDOC</a:t>
            </a:r>
            <a:r>
              <a:rPr lang="en-US" dirty="0"/>
              <a:t>/UD ovarian tumors, even though they contain SMARCA4 inactivation like </a:t>
            </a:r>
            <a:r>
              <a:rPr lang="en-US" dirty="0" err="1"/>
              <a:t>SCCOHT</a:t>
            </a:r>
            <a:r>
              <a:rPr lang="en-US" dirty="0"/>
              <a:t>, do cluster separately suggesting that they are indeed distinct from </a:t>
            </a:r>
            <a:r>
              <a:rPr lang="en-US" dirty="0" err="1"/>
              <a:t>SCCOH</a:t>
            </a:r>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t>46</a:t>
            </a:fld>
            <a:endParaRPr lang="en-US"/>
          </a:p>
        </p:txBody>
      </p:sp>
    </p:spTree>
    <p:extLst>
      <p:ext uri="{BB962C8B-B14F-4D97-AF65-F5344CB8AC3E}">
        <p14:creationId xmlns:p14="http://schemas.microsoft.com/office/powerpoint/2010/main" val="4236914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wanted to mention </a:t>
            </a:r>
            <a:r>
              <a:rPr lang="en-US" dirty="0" err="1"/>
              <a:t>SWI</a:t>
            </a:r>
            <a:r>
              <a:rPr lang="en-US" dirty="0"/>
              <a:t>/</a:t>
            </a:r>
            <a:r>
              <a:rPr lang="en-US" dirty="0" err="1"/>
              <a:t>SNF</a:t>
            </a:r>
            <a:r>
              <a:rPr lang="en-US" dirty="0"/>
              <a:t> loss in other ovarian tumors.  Mucinous ovarian tumors can rarely be associated with malignant mural nodules of anaplastic carcinoma.  Upper left panel A shows this phenomenon where there is mucinous lining on the top and subjacent to that is a nodule of anaplastic carcinoma, which can have  a variety of morphologic appearances including rhabdoid, as seen in panel B, which is evocative of </a:t>
            </a:r>
            <a:r>
              <a:rPr lang="en-US" dirty="0" err="1"/>
              <a:t>SWI</a:t>
            </a:r>
            <a:r>
              <a:rPr lang="en-US" dirty="0"/>
              <a:t>/</a:t>
            </a:r>
            <a:r>
              <a:rPr lang="en-US" dirty="0" err="1"/>
              <a:t>SNF</a:t>
            </a:r>
            <a:r>
              <a:rPr lang="en-US" dirty="0"/>
              <a:t> inactivation and indeed there is </a:t>
            </a:r>
            <a:r>
              <a:rPr lang="en-US" dirty="0" err="1"/>
              <a:t>SWI</a:t>
            </a:r>
            <a:r>
              <a:rPr lang="en-US" dirty="0"/>
              <a:t>/</a:t>
            </a:r>
            <a:r>
              <a:rPr lang="en-US" dirty="0" err="1"/>
              <a:t>SNF</a:t>
            </a:r>
            <a:r>
              <a:rPr lang="en-US" dirty="0"/>
              <a:t> loss in about 1/3 of these tumors. Although not statistically significant there was a trend that these may act more aggressively. In fact, the one patient with SMARCB1 loss and clinical follow-up had died of disease four months after diagnosis</a:t>
            </a:r>
          </a:p>
        </p:txBody>
      </p:sp>
      <p:sp>
        <p:nvSpPr>
          <p:cNvPr id="4" name="Slide Number Placeholder 3"/>
          <p:cNvSpPr>
            <a:spLocks noGrp="1"/>
          </p:cNvSpPr>
          <p:nvPr>
            <p:ph type="sldNum" sz="quarter" idx="5"/>
          </p:nvPr>
        </p:nvSpPr>
        <p:spPr/>
        <p:txBody>
          <a:bodyPr/>
          <a:lstStyle/>
          <a:p>
            <a:fld id="{206C464F-4ED6-DF48-9EE8-6D5B52DEF4C0}" type="slidenum">
              <a:rPr lang="en-US" smtClean="0"/>
              <a:t>47</a:t>
            </a:fld>
            <a:endParaRPr lang="en-US"/>
          </a:p>
        </p:txBody>
      </p:sp>
    </p:spTree>
    <p:extLst>
      <p:ext uri="{BB962C8B-B14F-4D97-AF65-F5344CB8AC3E}">
        <p14:creationId xmlns:p14="http://schemas.microsoft.com/office/powerpoint/2010/main" val="4075915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a non-shared deleterious SMARCB1 mutation in one anaplastic carcinomatous nodule with a fatal outcome</a:t>
            </a:r>
          </a:p>
          <a:p>
            <a:r>
              <a:rPr lang="en-US" dirty="0"/>
              <a:t>Additional studies are indicated to better characterize the pathogenetic role of </a:t>
            </a:r>
            <a:r>
              <a:rPr lang="en-US" dirty="0" err="1"/>
              <a:t>SWI</a:t>
            </a:r>
            <a:r>
              <a:rPr lang="en-US" dirty="0"/>
              <a:t>/</a:t>
            </a:r>
            <a:r>
              <a:rPr lang="en-US" dirty="0" err="1"/>
              <a:t>SNF</a:t>
            </a:r>
            <a:r>
              <a:rPr lang="en-US" dirty="0"/>
              <a:t> alterations in mural nodules arising in mucinous ovarian tumors, as well as the prognostic value of </a:t>
            </a:r>
            <a:r>
              <a:rPr lang="en-US" dirty="0" err="1"/>
              <a:t>SWI</a:t>
            </a:r>
            <a:r>
              <a:rPr lang="en-US" dirty="0"/>
              <a:t>/</a:t>
            </a:r>
            <a:r>
              <a:rPr lang="en-US" dirty="0" err="1"/>
              <a:t>SNF</a:t>
            </a:r>
            <a:r>
              <a:rPr lang="en-US" dirty="0"/>
              <a:t> immunohistochemistry, particularly in stage IA tumors.</a:t>
            </a:r>
          </a:p>
        </p:txBody>
      </p:sp>
      <p:sp>
        <p:nvSpPr>
          <p:cNvPr id="4" name="Slide Number Placeholder 3"/>
          <p:cNvSpPr>
            <a:spLocks noGrp="1"/>
          </p:cNvSpPr>
          <p:nvPr>
            <p:ph type="sldNum" sz="quarter" idx="5"/>
          </p:nvPr>
        </p:nvSpPr>
        <p:spPr/>
        <p:txBody>
          <a:bodyPr/>
          <a:lstStyle/>
          <a:p>
            <a:fld id="{206C464F-4ED6-DF48-9EE8-6D5B52DEF4C0}" type="slidenum">
              <a:rPr lang="en-US" smtClean="0"/>
              <a:t>48</a:t>
            </a:fld>
            <a:endParaRPr lang="en-US"/>
          </a:p>
        </p:txBody>
      </p:sp>
    </p:spTree>
    <p:extLst>
      <p:ext uri="{BB962C8B-B14F-4D97-AF65-F5344CB8AC3E}">
        <p14:creationId xmlns:p14="http://schemas.microsoft.com/office/powerpoint/2010/main" val="31024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words about nomenclature which can be confusing mostly because they were discovered in yeast and studied in drosophila and finally in humans and they have carried a variety of different names. </a:t>
            </a:r>
          </a:p>
          <a:p>
            <a:r>
              <a:rPr lang="en-US" dirty="0"/>
              <a:t>For simplicity I will be referring to the accepted gene names on the left. You may be most familiar with INI1, which I will refer to as SMARCB1</a:t>
            </a:r>
          </a:p>
        </p:txBody>
      </p:sp>
      <p:sp>
        <p:nvSpPr>
          <p:cNvPr id="4" name="Slide Number Placeholder 3"/>
          <p:cNvSpPr>
            <a:spLocks noGrp="1"/>
          </p:cNvSpPr>
          <p:nvPr>
            <p:ph type="sldNum" sz="quarter" idx="5"/>
          </p:nvPr>
        </p:nvSpPr>
        <p:spPr/>
        <p:txBody>
          <a:bodyPr/>
          <a:lstStyle/>
          <a:p>
            <a:fld id="{206C464F-4ED6-DF48-9EE8-6D5B52DEF4C0}" type="slidenum">
              <a:rPr lang="en-US" smtClean="0"/>
              <a:t>7</a:t>
            </a:fld>
            <a:endParaRPr lang="en-US"/>
          </a:p>
        </p:txBody>
      </p:sp>
    </p:spTree>
    <p:extLst>
      <p:ext uri="{BB962C8B-B14F-4D97-AF65-F5344CB8AC3E}">
        <p14:creationId xmlns:p14="http://schemas.microsoft.com/office/powerpoint/2010/main" val="3961153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a few words about another member of </a:t>
            </a:r>
            <a:r>
              <a:rPr lang="en-US" dirty="0" err="1"/>
              <a:t>SWI</a:t>
            </a:r>
            <a:r>
              <a:rPr lang="en-US" dirty="0"/>
              <a:t>/</a:t>
            </a:r>
            <a:r>
              <a:rPr lang="en-US" dirty="0" err="1"/>
              <a:t>SNF</a:t>
            </a:r>
            <a:r>
              <a:rPr lang="en-US" dirty="0"/>
              <a:t> complex ARID1A and ovarian cancer.  ARID1A has been looked at in many types of cancers including those in the GYN tract and it is in fact inactivated in many ovarian clear cell carcinomas and endometrioid carcinoma and the </a:t>
            </a:r>
            <a:r>
              <a:rPr lang="en-US" dirty="0" err="1"/>
              <a:t>IHC</a:t>
            </a:r>
            <a:r>
              <a:rPr lang="en-US" dirty="0"/>
              <a:t> is a pretty good surrogate marker for the underlying mutation but having said that at least in the GYN tract it doesn’t seem to have any diagnostic, prognostic or predictive significance so I am not going to further address it. But be aware it can be mutated in these tumors and unlike the other members of the </a:t>
            </a:r>
            <a:r>
              <a:rPr lang="en-US" dirty="0" err="1"/>
              <a:t>SWI</a:t>
            </a:r>
            <a:r>
              <a:rPr lang="en-US" dirty="0"/>
              <a:t>/</a:t>
            </a:r>
            <a:r>
              <a:rPr lang="en-US" dirty="0" err="1"/>
              <a:t>SNF</a:t>
            </a:r>
            <a:r>
              <a:rPr lang="en-US" dirty="0"/>
              <a:t> complex, when it is inactivated the tumors are usually well differentiated whereas with the other components it is associated with dedifferentiation</a:t>
            </a:r>
          </a:p>
        </p:txBody>
      </p:sp>
      <p:sp>
        <p:nvSpPr>
          <p:cNvPr id="4" name="Slide Number Placeholder 3"/>
          <p:cNvSpPr>
            <a:spLocks noGrp="1"/>
          </p:cNvSpPr>
          <p:nvPr>
            <p:ph type="sldNum" sz="quarter" idx="5"/>
          </p:nvPr>
        </p:nvSpPr>
        <p:spPr/>
        <p:txBody>
          <a:bodyPr/>
          <a:lstStyle/>
          <a:p>
            <a:fld id="{206C464F-4ED6-DF48-9EE8-6D5B52DEF4C0}" type="slidenum">
              <a:rPr lang="en-US" smtClean="0"/>
              <a:t>49</a:t>
            </a:fld>
            <a:endParaRPr lang="en-US"/>
          </a:p>
        </p:txBody>
      </p:sp>
    </p:spTree>
    <p:extLst>
      <p:ext uri="{BB962C8B-B14F-4D97-AF65-F5344CB8AC3E}">
        <p14:creationId xmlns:p14="http://schemas.microsoft.com/office/powerpoint/2010/main" val="4098143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addition to </a:t>
            </a:r>
            <a:r>
              <a:rPr lang="en-US" dirty="0" err="1"/>
              <a:t>SCCOHT</a:t>
            </a:r>
            <a:r>
              <a:rPr lang="en-US" dirty="0"/>
              <a:t> and De/</a:t>
            </a:r>
            <a:r>
              <a:rPr lang="en-US" dirty="0" err="1"/>
              <a:t>undif</a:t>
            </a:r>
            <a:r>
              <a:rPr lang="en-US" dirty="0"/>
              <a:t> we can now add on anaplastic carcinoma which has arisen in association with a mucinous tumor</a:t>
            </a:r>
          </a:p>
          <a:p>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t>50</a:t>
            </a:fld>
            <a:endParaRPr lang="en-US"/>
          </a:p>
        </p:txBody>
      </p:sp>
    </p:spTree>
    <p:extLst>
      <p:ext uri="{BB962C8B-B14F-4D97-AF65-F5344CB8AC3E}">
        <p14:creationId xmlns:p14="http://schemas.microsoft.com/office/powerpoint/2010/main" val="1407692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mural nodules is a late event akin to dedifferentiation</a:t>
            </a:r>
          </a:p>
          <a:p>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t>51</a:t>
            </a:fld>
            <a:endParaRPr lang="en-US"/>
          </a:p>
        </p:txBody>
      </p:sp>
    </p:spTree>
    <p:extLst>
      <p:ext uri="{BB962C8B-B14F-4D97-AF65-F5344CB8AC3E}">
        <p14:creationId xmlns:p14="http://schemas.microsoft.com/office/powerpoint/2010/main" val="3838750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a:t>
            </a:r>
            <a:r>
              <a:rPr lang="en-US" dirty="0" err="1"/>
              <a:t>SWI</a:t>
            </a:r>
            <a:r>
              <a:rPr lang="en-US" dirty="0"/>
              <a:t>/</a:t>
            </a:r>
            <a:r>
              <a:rPr lang="en-US" dirty="0" err="1"/>
              <a:t>SNF</a:t>
            </a:r>
            <a:r>
              <a:rPr lang="en-US" dirty="0"/>
              <a:t> deficient tumors of the GYN tract</a:t>
            </a:r>
          </a:p>
        </p:txBody>
      </p:sp>
      <p:sp>
        <p:nvSpPr>
          <p:cNvPr id="4" name="Slide Number Placeholder 3"/>
          <p:cNvSpPr>
            <a:spLocks noGrp="1"/>
          </p:cNvSpPr>
          <p:nvPr>
            <p:ph type="sldNum" sz="quarter" idx="5"/>
          </p:nvPr>
        </p:nvSpPr>
        <p:spPr/>
        <p:txBody>
          <a:bodyPr/>
          <a:lstStyle/>
          <a:p>
            <a:fld id="{206C464F-4ED6-DF48-9EE8-6D5B52DEF4C0}" type="slidenum">
              <a:rPr lang="en-US" smtClean="0"/>
              <a:t>52</a:t>
            </a:fld>
            <a:endParaRPr lang="en-US"/>
          </a:p>
        </p:txBody>
      </p:sp>
    </p:spTree>
    <p:extLst>
      <p:ext uri="{BB962C8B-B14F-4D97-AF65-F5344CB8AC3E}">
        <p14:creationId xmlns:p14="http://schemas.microsoft.com/office/powerpoint/2010/main" val="2372771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a number of therapies that people have looked at for these </a:t>
            </a:r>
            <a:r>
              <a:rPr lang="en-US" dirty="0" err="1"/>
              <a:t>SWI</a:t>
            </a:r>
            <a:r>
              <a:rPr lang="en-US" dirty="0"/>
              <a:t>/</a:t>
            </a:r>
            <a:r>
              <a:rPr lang="en-US" dirty="0" err="1"/>
              <a:t>SNF</a:t>
            </a:r>
            <a:r>
              <a:rPr lang="en-US" dirty="0"/>
              <a:t> deficient tumors such as EZH2 inhibitors and immunotherapy and CDK4/6 inhibition. They are challenging to look at, mostly because these tumors are exceedingly rare so a lot of what has transpired is either preclinical data or case reports in literature. It is also unclear whether tumors defined by </a:t>
            </a:r>
            <a:r>
              <a:rPr lang="en-US" dirty="0" err="1"/>
              <a:t>swi</a:t>
            </a:r>
            <a:r>
              <a:rPr lang="en-US" dirty="0"/>
              <a:t>/</a:t>
            </a:r>
            <a:r>
              <a:rPr lang="en-US" dirty="0" err="1"/>
              <a:t>snf</a:t>
            </a:r>
            <a:r>
              <a:rPr lang="en-US" dirty="0"/>
              <a:t> loss, like </a:t>
            </a:r>
            <a:r>
              <a:rPr lang="en-US" dirty="0" err="1"/>
              <a:t>SCCOHT</a:t>
            </a:r>
            <a:r>
              <a:rPr lang="en-US" dirty="0"/>
              <a:t>, respond to targeted therapy in the same way as an undifferentiated carcinoma, which has other mutations in addition to the </a:t>
            </a:r>
            <a:r>
              <a:rPr lang="en-US" dirty="0" err="1"/>
              <a:t>SWI</a:t>
            </a:r>
            <a:r>
              <a:rPr lang="en-US" dirty="0"/>
              <a:t>/</a:t>
            </a:r>
            <a:r>
              <a:rPr lang="en-US" dirty="0" err="1"/>
              <a:t>SNF</a:t>
            </a:r>
            <a:r>
              <a:rPr lang="en-US" dirty="0"/>
              <a:t> loss</a:t>
            </a:r>
          </a:p>
        </p:txBody>
      </p:sp>
      <p:sp>
        <p:nvSpPr>
          <p:cNvPr id="4" name="Slide Number Placeholder 3"/>
          <p:cNvSpPr>
            <a:spLocks noGrp="1"/>
          </p:cNvSpPr>
          <p:nvPr>
            <p:ph type="sldNum" sz="quarter" idx="5"/>
          </p:nvPr>
        </p:nvSpPr>
        <p:spPr/>
        <p:txBody>
          <a:bodyPr/>
          <a:lstStyle/>
          <a:p>
            <a:fld id="{206C464F-4ED6-DF48-9EE8-6D5B52DEF4C0}" type="slidenum">
              <a:rPr lang="en-US" smtClean="0"/>
              <a:t>53</a:t>
            </a:fld>
            <a:endParaRPr lang="en-US"/>
          </a:p>
        </p:txBody>
      </p:sp>
    </p:spTree>
    <p:extLst>
      <p:ext uri="{BB962C8B-B14F-4D97-AF65-F5344CB8AC3E}">
        <p14:creationId xmlns:p14="http://schemas.microsoft.com/office/powerpoint/2010/main" val="1914120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EZH2 inhibitors, these have been studied the most in this setting. As mentioned earlier </a:t>
            </a:r>
            <a:r>
              <a:rPr lang="en-US" dirty="0" err="1"/>
              <a:t>SWI</a:t>
            </a:r>
            <a:r>
              <a:rPr lang="en-US" dirty="0"/>
              <a:t>/</a:t>
            </a:r>
            <a:r>
              <a:rPr lang="en-US" dirty="0" err="1"/>
              <a:t>SNF</a:t>
            </a:r>
            <a:r>
              <a:rPr lang="en-US" dirty="0"/>
              <a:t> opposes the function of </a:t>
            </a:r>
            <a:r>
              <a:rPr lang="en-US" dirty="0" err="1"/>
              <a:t>polycomb</a:t>
            </a:r>
            <a:r>
              <a:rPr lang="en-US" dirty="0"/>
              <a:t> repressive complex so when there is inactivation of the </a:t>
            </a:r>
            <a:r>
              <a:rPr lang="en-US" dirty="0" err="1"/>
              <a:t>SWI</a:t>
            </a:r>
            <a:r>
              <a:rPr lang="en-US" dirty="0"/>
              <a:t>/</a:t>
            </a:r>
            <a:r>
              <a:rPr lang="en-US" dirty="0" err="1"/>
              <a:t>SNF</a:t>
            </a:r>
            <a:r>
              <a:rPr lang="en-US" dirty="0"/>
              <a:t> complex there is increase PRC activity and therefore methylation.</a:t>
            </a:r>
          </a:p>
          <a:p>
            <a:r>
              <a:rPr lang="en-US" dirty="0"/>
              <a:t>EZH2 is the catalytic subunit of PRC2 so the thought is that if you use an EZH2 inhibitor it could help counteract the </a:t>
            </a:r>
            <a:r>
              <a:rPr lang="en-US" dirty="0" err="1"/>
              <a:t>SWI</a:t>
            </a:r>
            <a:r>
              <a:rPr lang="en-US" dirty="0"/>
              <a:t>/</a:t>
            </a:r>
            <a:r>
              <a:rPr lang="en-US" dirty="0" err="1"/>
              <a:t>SNF</a:t>
            </a:r>
            <a:r>
              <a:rPr lang="en-US" dirty="0"/>
              <a:t> loss</a:t>
            </a:r>
          </a:p>
          <a:p>
            <a:r>
              <a:rPr lang="en-US" dirty="0" err="1"/>
              <a:t>Tazemetostat</a:t>
            </a:r>
            <a:r>
              <a:rPr lang="en-US" dirty="0"/>
              <a:t> is an ezh2 inhibitor that was approved by the FDA in the US a few years ago, unfortunately a phase 2 trial was halted due to futility as only 2/31 (10 of those were </a:t>
            </a:r>
            <a:r>
              <a:rPr lang="en-US" dirty="0" err="1"/>
              <a:t>SCCOHT</a:t>
            </a:r>
            <a:r>
              <a:rPr lang="en-US" dirty="0"/>
              <a:t>)</a:t>
            </a:r>
          </a:p>
          <a:p>
            <a:r>
              <a:rPr lang="en-US" dirty="0"/>
              <a:t>People have not given up on EZH2 inhibitors – there is some thought they can be combined with histone deacetylase inhibitors</a:t>
            </a:r>
          </a:p>
        </p:txBody>
      </p:sp>
      <p:sp>
        <p:nvSpPr>
          <p:cNvPr id="4" name="Slide Number Placeholder 3"/>
          <p:cNvSpPr>
            <a:spLocks noGrp="1"/>
          </p:cNvSpPr>
          <p:nvPr>
            <p:ph type="sldNum" sz="quarter" idx="5"/>
          </p:nvPr>
        </p:nvSpPr>
        <p:spPr/>
        <p:txBody>
          <a:bodyPr/>
          <a:lstStyle/>
          <a:p>
            <a:fld id="{206C464F-4ED6-DF48-9EE8-6D5B52DEF4C0}" type="slidenum">
              <a:rPr lang="en-US" smtClean="0"/>
              <a:t>54</a:t>
            </a:fld>
            <a:endParaRPr lang="en-US"/>
          </a:p>
        </p:txBody>
      </p:sp>
    </p:spTree>
    <p:extLst>
      <p:ext uri="{BB962C8B-B14F-4D97-AF65-F5344CB8AC3E}">
        <p14:creationId xmlns:p14="http://schemas.microsoft.com/office/powerpoint/2010/main" val="942925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area where there has been some success is with immune checkpoint inhibition.</a:t>
            </a:r>
          </a:p>
          <a:p>
            <a:r>
              <a:rPr lang="en-US" dirty="0"/>
              <a:t>You might initially think that it doesn’t make sense that these tumors would be susceptible to immunotherapy as they have low </a:t>
            </a:r>
            <a:r>
              <a:rPr lang="en-US" dirty="0" err="1"/>
              <a:t>TMB</a:t>
            </a:r>
            <a:r>
              <a:rPr lang="en-US" dirty="0"/>
              <a:t> for the most part and are </a:t>
            </a:r>
            <a:r>
              <a:rPr lang="en-US" dirty="0" err="1"/>
              <a:t>MSS</a:t>
            </a:r>
            <a:endParaRPr lang="en-US" dirty="0"/>
          </a:p>
          <a:p>
            <a:r>
              <a:rPr lang="en-US" dirty="0"/>
              <a:t>Most of the data is single case reports which have been extrapolated from the lung and ovary for use in other gyn sites/endometrium</a:t>
            </a:r>
          </a:p>
          <a:p>
            <a:r>
              <a:rPr lang="en-US" dirty="0"/>
              <a:t>These tumors show frequent PDL1 expression which might help explain why</a:t>
            </a:r>
          </a:p>
        </p:txBody>
      </p:sp>
      <p:sp>
        <p:nvSpPr>
          <p:cNvPr id="4" name="Slide Number Placeholder 3"/>
          <p:cNvSpPr>
            <a:spLocks noGrp="1"/>
          </p:cNvSpPr>
          <p:nvPr>
            <p:ph type="sldNum" sz="quarter" idx="5"/>
          </p:nvPr>
        </p:nvSpPr>
        <p:spPr/>
        <p:txBody>
          <a:bodyPr/>
          <a:lstStyle/>
          <a:p>
            <a:fld id="{206C464F-4ED6-DF48-9EE8-6D5B52DEF4C0}" type="slidenum">
              <a:rPr lang="en-US" smtClean="0"/>
              <a:t>55</a:t>
            </a:fld>
            <a:endParaRPr lang="en-US"/>
          </a:p>
        </p:txBody>
      </p:sp>
    </p:spTree>
    <p:extLst>
      <p:ext uri="{BB962C8B-B14F-4D97-AF65-F5344CB8AC3E}">
        <p14:creationId xmlns:p14="http://schemas.microsoft.com/office/powerpoint/2010/main" val="1584269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best exemplified by a series of 4 cases published in the </a:t>
            </a:r>
            <a:r>
              <a:rPr lang="en-US" dirty="0" err="1"/>
              <a:t>JNCI</a:t>
            </a:r>
            <a:r>
              <a:rPr lang="en-US" dirty="0"/>
              <a:t> 6 years ago and there was an accompanying article in the NYT that described these 4 young women with </a:t>
            </a:r>
            <a:r>
              <a:rPr lang="en-US" dirty="0" err="1"/>
              <a:t>SCCOHT</a:t>
            </a:r>
            <a:r>
              <a:rPr lang="en-US" dirty="0"/>
              <a:t> who were progressing on traditional chemotherapy. They begged to be on immunotherapy and doctors didn’t want to given the low </a:t>
            </a:r>
            <a:r>
              <a:rPr lang="en-US" dirty="0" err="1"/>
              <a:t>TMB</a:t>
            </a:r>
            <a:r>
              <a:rPr lang="en-US" dirty="0"/>
              <a:t> but they did anyway and 3 of 4 had complete response and one had a durable partial response.</a:t>
            </a:r>
          </a:p>
        </p:txBody>
      </p:sp>
      <p:sp>
        <p:nvSpPr>
          <p:cNvPr id="4" name="Slide Number Placeholder 3"/>
          <p:cNvSpPr>
            <a:spLocks noGrp="1"/>
          </p:cNvSpPr>
          <p:nvPr>
            <p:ph type="sldNum" sz="quarter" idx="5"/>
          </p:nvPr>
        </p:nvSpPr>
        <p:spPr/>
        <p:txBody>
          <a:bodyPr/>
          <a:lstStyle/>
          <a:p>
            <a:fld id="{10293115-954F-4BCE-BFDD-BADE75E8FFB6}" type="slidenum">
              <a:rPr lang="en-CA" smtClean="0"/>
              <a:t>56</a:t>
            </a:fld>
            <a:endParaRPr lang="en-CA"/>
          </a:p>
        </p:txBody>
      </p:sp>
    </p:spTree>
    <p:extLst>
      <p:ext uri="{BB962C8B-B14F-4D97-AF65-F5344CB8AC3E}">
        <p14:creationId xmlns:p14="http://schemas.microsoft.com/office/powerpoint/2010/main" val="3325507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that has been investigated is CDK4/6 inhibition because RNA interference screen found that cell lines of </a:t>
            </a:r>
            <a:r>
              <a:rPr lang="en-US" dirty="0" err="1"/>
              <a:t>SCCOHT</a:t>
            </a:r>
            <a:r>
              <a:rPr lang="en-US" dirty="0"/>
              <a:t> were very sensitive to inhibition. These drugs already approved for breast cancer so easy to apply.</a:t>
            </a:r>
          </a:p>
          <a:p>
            <a:r>
              <a:rPr lang="en-US" dirty="0"/>
              <a:t>So if immunotherapy and CDK4/6 are promising why not combine them</a:t>
            </a:r>
          </a:p>
        </p:txBody>
      </p:sp>
      <p:sp>
        <p:nvSpPr>
          <p:cNvPr id="4" name="Slide Number Placeholder 3"/>
          <p:cNvSpPr>
            <a:spLocks noGrp="1"/>
          </p:cNvSpPr>
          <p:nvPr>
            <p:ph type="sldNum" sz="quarter" idx="5"/>
          </p:nvPr>
        </p:nvSpPr>
        <p:spPr/>
        <p:txBody>
          <a:bodyPr/>
          <a:lstStyle/>
          <a:p>
            <a:fld id="{206C464F-4ED6-DF48-9EE8-6D5B52DEF4C0}" type="slidenum">
              <a:rPr lang="en-US" smtClean="0"/>
              <a:t>57</a:t>
            </a:fld>
            <a:endParaRPr lang="en-US"/>
          </a:p>
        </p:txBody>
      </p:sp>
    </p:spTree>
    <p:extLst>
      <p:ext uri="{BB962C8B-B14F-4D97-AF65-F5344CB8AC3E}">
        <p14:creationId xmlns:p14="http://schemas.microsoft.com/office/powerpoint/2010/main" val="1914686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what happened to a patient at DFCI</a:t>
            </a:r>
          </a:p>
          <a:p>
            <a:r>
              <a:rPr lang="en-US" dirty="0"/>
              <a:t>Disseminated peritoneal disease</a:t>
            </a:r>
          </a:p>
          <a:p>
            <a:r>
              <a:rPr lang="en-US" dirty="0"/>
              <a:t>She progressed through high dose chemo and </a:t>
            </a:r>
            <a:r>
              <a:rPr lang="en-US" dirty="0" err="1"/>
              <a:t>SCT</a:t>
            </a:r>
            <a:r>
              <a:rPr lang="en-US" dirty="0"/>
              <a:t>, which is currently first line therapy for this disease as well as immunotherapy in isolation</a:t>
            </a:r>
          </a:p>
          <a:p>
            <a:r>
              <a:rPr lang="en-US" dirty="0"/>
              <a:t>When </a:t>
            </a:r>
            <a:r>
              <a:rPr lang="en-US" dirty="0" err="1"/>
              <a:t>abemaciclib</a:t>
            </a:r>
            <a:r>
              <a:rPr lang="en-US" dirty="0"/>
              <a:t> was added she now has…</a:t>
            </a:r>
          </a:p>
          <a:p>
            <a:r>
              <a:rPr lang="en-US" dirty="0"/>
              <a:t>Only one case but does show promise of these therapies</a:t>
            </a:r>
          </a:p>
        </p:txBody>
      </p:sp>
      <p:sp>
        <p:nvSpPr>
          <p:cNvPr id="4" name="Slide Number Placeholder 3"/>
          <p:cNvSpPr>
            <a:spLocks noGrp="1"/>
          </p:cNvSpPr>
          <p:nvPr>
            <p:ph type="sldNum" sz="quarter" idx="5"/>
          </p:nvPr>
        </p:nvSpPr>
        <p:spPr/>
        <p:txBody>
          <a:bodyPr/>
          <a:lstStyle/>
          <a:p>
            <a:fld id="{206C464F-4ED6-DF48-9EE8-6D5B52DEF4C0}" type="slidenum">
              <a:rPr lang="en-US" smtClean="0"/>
              <a:t>59</a:t>
            </a:fld>
            <a:endParaRPr lang="en-US"/>
          </a:p>
        </p:txBody>
      </p:sp>
    </p:spTree>
    <p:extLst>
      <p:ext uri="{BB962C8B-B14F-4D97-AF65-F5344CB8AC3E}">
        <p14:creationId xmlns:p14="http://schemas.microsoft.com/office/powerpoint/2010/main" val="235387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a:t>
            </a:r>
            <a:r>
              <a:rPr lang="en-US" sz="1800" dirty="0" err="1"/>
              <a:t>SWI</a:t>
            </a:r>
            <a:r>
              <a:rPr lang="en-US" sz="1800" dirty="0"/>
              <a:t>/</a:t>
            </a:r>
            <a:r>
              <a:rPr lang="en-US" sz="1800" dirty="0" err="1"/>
              <a:t>SNF</a:t>
            </a:r>
            <a:r>
              <a:rPr lang="en-US" sz="1800" dirty="0"/>
              <a:t> complex was originally implicated in cancers when it was discovered in malignant rhabdoid tumors, which are characterized by biallelic inactivation of SMARCB1.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Since then, it has been discovered in many different and diverse tumors including melanoma, lymphoma and sarcoma. Some of the subtypes seem to be associated with different cancers suggesting that there is tissue specific protective roles for these components</a:t>
            </a:r>
          </a:p>
        </p:txBody>
      </p:sp>
      <p:sp>
        <p:nvSpPr>
          <p:cNvPr id="4" name="Slide Number Placeholder 3"/>
          <p:cNvSpPr>
            <a:spLocks noGrp="1"/>
          </p:cNvSpPr>
          <p:nvPr>
            <p:ph type="sldNum" sz="quarter" idx="5"/>
          </p:nvPr>
        </p:nvSpPr>
        <p:spPr/>
        <p:txBody>
          <a:bodyPr/>
          <a:lstStyle/>
          <a:p>
            <a:fld id="{206C464F-4ED6-DF48-9EE8-6D5B52DEF4C0}" type="slidenum">
              <a:rPr lang="en-US" smtClean="0"/>
              <a:t>8</a:t>
            </a:fld>
            <a:endParaRPr lang="en-US"/>
          </a:p>
        </p:txBody>
      </p:sp>
    </p:spTree>
    <p:extLst>
      <p:ext uri="{BB962C8B-B14F-4D97-AF65-F5344CB8AC3E}">
        <p14:creationId xmlns:p14="http://schemas.microsoft.com/office/powerpoint/2010/main" val="295193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rare but important to diagnose because they are aggressive</a:t>
            </a:r>
          </a:p>
          <a:p>
            <a:r>
              <a:rPr lang="en-US" dirty="0"/>
              <a:t>You should think of them when you come across an undifferentiated/rhabdoid tumor of ovary</a:t>
            </a:r>
          </a:p>
        </p:txBody>
      </p:sp>
      <p:sp>
        <p:nvSpPr>
          <p:cNvPr id="4" name="Slide Number Placeholder 3"/>
          <p:cNvSpPr>
            <a:spLocks noGrp="1"/>
          </p:cNvSpPr>
          <p:nvPr>
            <p:ph type="sldNum" sz="quarter" idx="5"/>
          </p:nvPr>
        </p:nvSpPr>
        <p:spPr/>
        <p:txBody>
          <a:bodyPr/>
          <a:lstStyle/>
          <a:p>
            <a:fld id="{206C464F-4ED6-DF48-9EE8-6D5B52DEF4C0}" type="slidenum">
              <a:rPr lang="en-US" smtClean="0"/>
              <a:t>60</a:t>
            </a:fld>
            <a:endParaRPr lang="en-US"/>
          </a:p>
        </p:txBody>
      </p:sp>
    </p:spTree>
    <p:extLst>
      <p:ext uri="{BB962C8B-B14F-4D97-AF65-F5344CB8AC3E}">
        <p14:creationId xmlns:p14="http://schemas.microsoft.com/office/powerpoint/2010/main" val="266757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SWI</a:t>
            </a:r>
            <a:r>
              <a:rPr lang="en-US" dirty="0"/>
              <a:t>/</a:t>
            </a:r>
            <a:r>
              <a:rPr lang="en-US" dirty="0" err="1"/>
              <a:t>SNF</a:t>
            </a:r>
            <a:r>
              <a:rPr lang="en-US" dirty="0"/>
              <a:t> complex is mutated in ~20% of cancers.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mutations can be either somatic or germline and they can be inactivated in a variety of ways including point mutations, deletions or translocations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can be early disease defining events such as in malignant rhabdoid tumor or they can be late/secondary events associated with dedifferentiation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Invariably they are associated with an aggressive…and there really is a need for novel therapeutics for these cancers</a:t>
            </a:r>
          </a:p>
        </p:txBody>
      </p:sp>
      <p:sp>
        <p:nvSpPr>
          <p:cNvPr id="4" name="Slide Number Placeholder 3"/>
          <p:cNvSpPr>
            <a:spLocks noGrp="1"/>
          </p:cNvSpPr>
          <p:nvPr>
            <p:ph type="sldNum" sz="quarter" idx="5"/>
          </p:nvPr>
        </p:nvSpPr>
        <p:spPr/>
        <p:txBody>
          <a:bodyPr/>
          <a:lstStyle/>
          <a:p>
            <a:fld id="{206C464F-4ED6-DF48-9EE8-6D5B52DEF4C0}" type="slidenum">
              <a:rPr lang="en-US" smtClean="0"/>
              <a:t>9</a:t>
            </a:fld>
            <a:endParaRPr lang="en-US"/>
          </a:p>
        </p:txBody>
      </p:sp>
    </p:spTree>
    <p:extLst>
      <p:ext uri="{BB962C8B-B14F-4D97-AF65-F5344CB8AC3E}">
        <p14:creationId xmlns:p14="http://schemas.microsoft.com/office/powerpoint/2010/main" val="1464320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a:t>
            </a:r>
            <a:r>
              <a:rPr lang="en-US" dirty="0" err="1"/>
              <a:t>SWI</a:t>
            </a:r>
            <a:r>
              <a:rPr lang="en-US" dirty="0"/>
              <a:t>/</a:t>
            </a:r>
            <a:r>
              <a:rPr lang="en-US" dirty="0" err="1"/>
              <a:t>SNF</a:t>
            </a:r>
            <a:r>
              <a:rPr lang="en-US" dirty="0"/>
              <a:t> deficient tumors of the GYN tract</a:t>
            </a:r>
          </a:p>
        </p:txBody>
      </p:sp>
      <p:sp>
        <p:nvSpPr>
          <p:cNvPr id="4" name="Slide Number Placeholder 3"/>
          <p:cNvSpPr>
            <a:spLocks noGrp="1"/>
          </p:cNvSpPr>
          <p:nvPr>
            <p:ph type="sldNum" sz="quarter" idx="5"/>
          </p:nvPr>
        </p:nvSpPr>
        <p:spPr/>
        <p:txBody>
          <a:bodyPr/>
          <a:lstStyle/>
          <a:p>
            <a:fld id="{206C464F-4ED6-DF48-9EE8-6D5B52DEF4C0}" type="slidenum">
              <a:rPr lang="en-US" smtClean="0"/>
              <a:t>10</a:t>
            </a:fld>
            <a:endParaRPr lang="en-US"/>
          </a:p>
        </p:txBody>
      </p:sp>
    </p:spTree>
    <p:extLst>
      <p:ext uri="{BB962C8B-B14F-4D97-AF65-F5344CB8AC3E}">
        <p14:creationId xmlns:p14="http://schemas.microsoft.com/office/powerpoint/2010/main" val="162764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considered in a number of different ways.  Easiest or most obvious is to group by organ – ovary, endometrium and vulva - and for the purposes of this talk we will be focusing on those that occur in the ovary.</a:t>
            </a:r>
          </a:p>
          <a:p>
            <a:endParaRPr lang="en-US" dirty="0"/>
          </a:p>
        </p:txBody>
      </p:sp>
      <p:sp>
        <p:nvSpPr>
          <p:cNvPr id="4" name="Slide Number Placeholder 3"/>
          <p:cNvSpPr>
            <a:spLocks noGrp="1"/>
          </p:cNvSpPr>
          <p:nvPr>
            <p:ph type="sldNum" sz="quarter" idx="5"/>
          </p:nvPr>
        </p:nvSpPr>
        <p:spPr/>
        <p:txBody>
          <a:bodyPr/>
          <a:lstStyle/>
          <a:p>
            <a:fld id="{206C464F-4ED6-DF48-9EE8-6D5B52DEF4C0}" type="slidenum">
              <a:rPr lang="en-US" smtClean="0"/>
              <a:t>11</a:t>
            </a:fld>
            <a:endParaRPr lang="en-US"/>
          </a:p>
        </p:txBody>
      </p:sp>
    </p:spTree>
    <p:extLst>
      <p:ext uri="{BB962C8B-B14F-4D97-AF65-F5344CB8AC3E}">
        <p14:creationId xmlns:p14="http://schemas.microsoft.com/office/powerpoint/2010/main" val="21450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the other way to think about them is whether or not the mutation is disease defining early event, such as in the case of </a:t>
            </a:r>
            <a:r>
              <a:rPr lang="en-US" dirty="0" err="1"/>
              <a:t>SCCOHT</a:t>
            </a:r>
            <a:r>
              <a:rPr lang="en-US" dirty="0"/>
              <a:t> or whether they are late events associated with dedifferentiation</a:t>
            </a:r>
          </a:p>
        </p:txBody>
      </p:sp>
      <p:sp>
        <p:nvSpPr>
          <p:cNvPr id="4" name="Slide Number Placeholder 3"/>
          <p:cNvSpPr>
            <a:spLocks noGrp="1"/>
          </p:cNvSpPr>
          <p:nvPr>
            <p:ph type="sldNum" sz="quarter" idx="5"/>
          </p:nvPr>
        </p:nvSpPr>
        <p:spPr/>
        <p:txBody>
          <a:bodyPr/>
          <a:lstStyle/>
          <a:p>
            <a:fld id="{206C464F-4ED6-DF48-9EE8-6D5B52DEF4C0}" type="slidenum">
              <a:rPr lang="en-US" smtClean="0"/>
              <a:t>12</a:t>
            </a:fld>
            <a:endParaRPr lang="en-US"/>
          </a:p>
        </p:txBody>
      </p:sp>
    </p:spTree>
    <p:extLst>
      <p:ext uri="{BB962C8B-B14F-4D97-AF65-F5344CB8AC3E}">
        <p14:creationId xmlns:p14="http://schemas.microsoft.com/office/powerpoint/2010/main" val="9276177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14.xml"/><Relationship Id="rId7" Type="http://schemas.openxmlformats.org/officeDocument/2006/relationships/image" Target="../media/image4.png"/><Relationship Id="rId2" Type="http://schemas.openxmlformats.org/officeDocument/2006/relationships/customXml" Target="../../customXml/item17.xml"/><Relationship Id="rId1" Type="http://schemas.openxmlformats.org/officeDocument/2006/relationships/customXml" Target="../../customXml/item11.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10.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15.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xml"/><Relationship Id="rId7" Type="http://schemas.openxmlformats.org/officeDocument/2006/relationships/image" Target="../media/image15.png"/><Relationship Id="rId2" Type="http://schemas.openxmlformats.org/officeDocument/2006/relationships/customXml" Target="../../customXml/item3.xml"/><Relationship Id="rId1" Type="http://schemas.openxmlformats.org/officeDocument/2006/relationships/customXml" Target="../../customXml/item1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1.xml"/><Relationship Id="rId7" Type="http://schemas.openxmlformats.org/officeDocument/2006/relationships/image" Target="../media/image15.png"/><Relationship Id="rId2" Type="http://schemas.openxmlformats.org/officeDocument/2006/relationships/customXml" Target="../../customXml/item6.xml"/><Relationship Id="rId1" Type="http://schemas.openxmlformats.org/officeDocument/2006/relationships/customXml" Target="../../customXml/item13.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366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CCC5B24-8134-900C-ECA8-4EAA8B6E999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552959B-E63D-01C1-C2A2-9CE7409AF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2E1E6D-1396-3B76-8696-95897A1820D3}"/>
              </a:ext>
            </a:extLst>
          </p:cNvPr>
          <p:cNvSpPr>
            <a:spLocks noGrp="1" noChangeArrowheads="1"/>
          </p:cNvSpPr>
          <p:nvPr>
            <p:ph type="sldNum" sz="quarter" idx="12"/>
          </p:nvPr>
        </p:nvSpPr>
        <p:spPr>
          <a:ln/>
        </p:spPr>
        <p:txBody>
          <a:bodyPr/>
          <a:lstStyle>
            <a:lvl1pPr>
              <a:defRPr/>
            </a:lvl1pPr>
          </a:lstStyle>
          <a:p>
            <a:fld id="{A4FC186F-1E37-4616-968E-B3B5CD3AF309}" type="slidenum">
              <a:rPr lang="en-US" altLang="en-US"/>
              <a:pPr/>
              <a:t>‹#›</a:t>
            </a:fld>
            <a:endParaRPr lang="en-US" altLang="en-US"/>
          </a:p>
        </p:txBody>
      </p:sp>
    </p:spTree>
    <p:extLst>
      <p:ext uri="{BB962C8B-B14F-4D97-AF65-F5344CB8AC3E}">
        <p14:creationId xmlns:p14="http://schemas.microsoft.com/office/powerpoint/2010/main" val="428853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CCC5B24-8134-900C-ECA8-4EAA8B6E999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552959B-E63D-01C1-C2A2-9CE7409AF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2E1E6D-1396-3B76-8696-95897A1820D3}"/>
              </a:ext>
            </a:extLst>
          </p:cNvPr>
          <p:cNvSpPr>
            <a:spLocks noGrp="1" noChangeArrowheads="1"/>
          </p:cNvSpPr>
          <p:nvPr>
            <p:ph type="sldNum" sz="quarter" idx="12"/>
          </p:nvPr>
        </p:nvSpPr>
        <p:spPr>
          <a:ln/>
        </p:spPr>
        <p:txBody>
          <a:bodyPr/>
          <a:lstStyle>
            <a:lvl1pPr>
              <a:defRPr/>
            </a:lvl1pPr>
          </a:lstStyle>
          <a:p>
            <a:fld id="{A4FC186F-1E37-4616-968E-B3B5CD3AF309}" type="slidenum">
              <a:rPr lang="en-US" altLang="en-US"/>
              <a:pPr/>
              <a:t>‹#›</a:t>
            </a:fld>
            <a:endParaRPr lang="en-US" altLang="en-US"/>
          </a:p>
        </p:txBody>
      </p:sp>
    </p:spTree>
    <p:extLst>
      <p:ext uri="{BB962C8B-B14F-4D97-AF65-F5344CB8AC3E}">
        <p14:creationId xmlns:p14="http://schemas.microsoft.com/office/powerpoint/2010/main" val="250659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D5CCA28-DF5E-686C-90D4-1A38E65F1C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B8033E-B205-EA8F-942E-759A7E2FD6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5E0292-236D-714D-4222-E1AFDA017FC4}"/>
              </a:ext>
            </a:extLst>
          </p:cNvPr>
          <p:cNvSpPr>
            <a:spLocks noGrp="1" noChangeArrowheads="1"/>
          </p:cNvSpPr>
          <p:nvPr>
            <p:ph type="sldNum" sz="quarter" idx="12"/>
          </p:nvPr>
        </p:nvSpPr>
        <p:spPr>
          <a:ln/>
        </p:spPr>
        <p:txBody>
          <a:bodyPr/>
          <a:lstStyle>
            <a:lvl1pPr>
              <a:defRPr/>
            </a:lvl1pPr>
          </a:lstStyle>
          <a:p>
            <a:fld id="{1754D1AD-7809-402E-839D-2E3E3FA8FBE8}" type="slidenum">
              <a:rPr lang="en-US" altLang="en-US"/>
              <a:pPr/>
              <a:t>‹#›</a:t>
            </a:fld>
            <a:endParaRPr lang="en-US" altLang="en-US"/>
          </a:p>
        </p:txBody>
      </p:sp>
    </p:spTree>
    <p:extLst>
      <p:ext uri="{BB962C8B-B14F-4D97-AF65-F5344CB8AC3E}">
        <p14:creationId xmlns:p14="http://schemas.microsoft.com/office/powerpoint/2010/main" val="4192128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54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301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395124"/>
            <a:ext cx="15773400" cy="1021596"/>
          </a:xfrm>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a:xfrm>
            <a:off x="1257300" y="1714487"/>
            <a:ext cx="15773400" cy="76142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550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193969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395124"/>
            <a:ext cx="15773400" cy="1021596"/>
          </a:xfrm>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a:xfrm>
            <a:off x="1257300" y="1714487"/>
            <a:ext cx="15773400" cy="76142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941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D5CCA28-DF5E-686C-90D4-1A38E65F1C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B8033E-B205-EA8F-942E-759A7E2FD6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5E0292-236D-714D-4222-E1AFDA017FC4}"/>
              </a:ext>
            </a:extLst>
          </p:cNvPr>
          <p:cNvSpPr>
            <a:spLocks noGrp="1" noChangeArrowheads="1"/>
          </p:cNvSpPr>
          <p:nvPr>
            <p:ph type="sldNum" sz="quarter" idx="12"/>
          </p:nvPr>
        </p:nvSpPr>
        <p:spPr>
          <a:ln/>
        </p:spPr>
        <p:txBody>
          <a:bodyPr/>
          <a:lstStyle>
            <a:lvl1pPr>
              <a:defRPr/>
            </a:lvl1pPr>
          </a:lstStyle>
          <a:p>
            <a:fld id="{1754D1AD-7809-402E-839D-2E3E3FA8FBE8}" type="slidenum">
              <a:rPr lang="en-US" altLang="en-US"/>
              <a:pPr/>
              <a:t>‹#›</a:t>
            </a:fld>
            <a:endParaRPr lang="en-US" altLang="en-US"/>
          </a:p>
        </p:txBody>
      </p:sp>
    </p:spTree>
    <p:extLst>
      <p:ext uri="{BB962C8B-B14F-4D97-AF65-F5344CB8AC3E}">
        <p14:creationId xmlns:p14="http://schemas.microsoft.com/office/powerpoint/2010/main" val="242334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33BCC1D-D3C6-4286-988C-4F8BBCBCCA96}" type="datetimeFigureOut">
              <a:rPr lang="en-US" smtClean="0"/>
              <a:t>5/30/24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08D9EF-FF85-4EC4-81D5-B994CAB412E7}" type="slidenum">
              <a:rPr lang="en-US" smtClean="0"/>
              <a:t>‹#›</a:t>
            </a:fld>
            <a:endParaRPr lang="en-US"/>
          </a:p>
        </p:txBody>
      </p:sp>
    </p:spTree>
    <p:extLst>
      <p:ext uri="{BB962C8B-B14F-4D97-AF65-F5344CB8AC3E}">
        <p14:creationId xmlns:p14="http://schemas.microsoft.com/office/powerpoint/2010/main" val="3616010916"/>
      </p:ext>
    </p:extLst>
  </p:cSld>
  <p:clrMap bg1="lt1" tx1="dk1" bg2="lt2" tx2="dk2" accent1="accent1" accent2="accent2" accent3="accent3" accent4="accent4" accent5="accent5" accent6="accent6" hlink="hlink" folHlink="folHlink"/>
  <p:sldLayoutIdLst>
    <p:sldLayoutId id="2147483707" r:id="rId1"/>
    <p:sldLayoutId id="2147483702" r:id="rId2"/>
    <p:sldLayoutId id="2147483697" r:id="rId3"/>
    <p:sldLayoutId id="214748370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9.xml"/><Relationship Id="rId1" Type="http://schemas.openxmlformats.org/officeDocument/2006/relationships/customXml" Target="../../customXml/item5.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customXml" Target="../../customXml/item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customXml" Target="../../customXml/item1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58.jpg"/><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60.jpg"/><Relationship Id="rId7" Type="http://schemas.microsoft.com/office/2007/relationships/hdphoto" Target="../media/hdphoto4.wdp"/><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63.png"/><Relationship Id="rId5" Type="http://schemas.microsoft.com/office/2007/relationships/hdphoto" Target="../media/hdphoto3.wdp"/><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21.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customXml" Target="../../customXml/item7.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customXml" Target="../../customXml/item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06107" y="3417932"/>
            <a:ext cx="13661435" cy="1525982"/>
          </a:xfrm>
        </p:spPr>
        <p:txBody>
          <a:bodyPr/>
          <a:lstStyle/>
          <a:p>
            <a:pPr marL="0" marR="0">
              <a:spcBef>
                <a:spcPts val="0"/>
              </a:spcBef>
              <a:spcAft>
                <a:spcPts val="0"/>
              </a:spcAft>
              <a:tabLst>
                <a:tab pos="1714500" algn="l"/>
              </a:tabLst>
            </a:pPr>
            <a:r>
              <a:rPr lang="en-US" sz="6000" dirty="0">
                <a:solidFill>
                  <a:schemeClr val="accent6"/>
                </a:solidFill>
                <a:effectLst/>
                <a:latin typeface="Calibri" panose="020F0502020204030204" pitchFamily="34" charset="0"/>
                <a:ea typeface="Calibri" panose="020F0502020204030204" pitchFamily="34" charset="0"/>
              </a:rPr>
              <a:t>Undifferentiated and dedifferentiated ovarian carcinomas and the </a:t>
            </a:r>
            <a:r>
              <a:rPr lang="en-US" sz="6000" dirty="0" err="1">
                <a:solidFill>
                  <a:schemeClr val="accent6"/>
                </a:solidFill>
                <a:effectLst/>
                <a:latin typeface="Calibri" panose="020F0502020204030204" pitchFamily="34" charset="0"/>
                <a:ea typeface="Calibri" panose="020F0502020204030204" pitchFamily="34" charset="0"/>
              </a:rPr>
              <a:t>SWI</a:t>
            </a:r>
            <a:r>
              <a:rPr lang="en-US" sz="6000" dirty="0">
                <a:solidFill>
                  <a:schemeClr val="accent6"/>
                </a:solidFill>
                <a:effectLst/>
                <a:latin typeface="Calibri" panose="020F0502020204030204" pitchFamily="34" charset="0"/>
                <a:ea typeface="Calibri" panose="020F0502020204030204" pitchFamily="34" charset="0"/>
              </a:rPr>
              <a:t>/</a:t>
            </a:r>
            <a:r>
              <a:rPr lang="en-US" sz="6000" dirty="0" err="1">
                <a:solidFill>
                  <a:schemeClr val="accent6"/>
                </a:solidFill>
                <a:effectLst/>
                <a:latin typeface="Calibri" panose="020F0502020204030204" pitchFamily="34" charset="0"/>
                <a:ea typeface="Calibri" panose="020F0502020204030204" pitchFamily="34" charset="0"/>
              </a:rPr>
              <a:t>SNF</a:t>
            </a:r>
            <a:r>
              <a:rPr lang="en-US" sz="6000" dirty="0">
                <a:solidFill>
                  <a:schemeClr val="accent6"/>
                </a:solidFill>
                <a:effectLst/>
                <a:latin typeface="Calibri" panose="020F0502020204030204" pitchFamily="34" charset="0"/>
                <a:ea typeface="Calibri" panose="020F0502020204030204" pitchFamily="34" charset="0"/>
              </a:rPr>
              <a:t> complex</a:t>
            </a:r>
          </a:p>
        </p:txBody>
      </p:sp>
      <p:sp>
        <p:nvSpPr>
          <p:cNvPr id="3" name="Espaço Reservado para Texto 2"/>
          <p:cNvSpPr>
            <a:spLocks noGrp="1"/>
          </p:cNvSpPr>
          <p:nvPr>
            <p:ph type="body" sz="quarter" idx="10"/>
          </p:nvPr>
        </p:nvSpPr>
        <p:spPr>
          <a:xfrm>
            <a:off x="1461407" y="7499350"/>
            <a:ext cx="11461750" cy="519113"/>
          </a:xfrm>
        </p:spPr>
        <p:txBody>
          <a:bodyPr/>
          <a:lstStyle/>
          <a:p>
            <a:r>
              <a:rPr lang="pt-BR" dirty="0"/>
              <a:t>Marisa R. Nucci, MD</a:t>
            </a:r>
          </a:p>
        </p:txBody>
      </p:sp>
      <p:sp>
        <p:nvSpPr>
          <p:cNvPr id="4" name="Espaço Reservado para Texto 3"/>
          <p:cNvSpPr>
            <a:spLocks noGrp="1"/>
          </p:cNvSpPr>
          <p:nvPr>
            <p:ph type="body" sz="quarter" idx="11"/>
          </p:nvPr>
        </p:nvSpPr>
        <p:spPr/>
        <p:txBody>
          <a:bodyPr/>
          <a:lstStyle/>
          <a:p>
            <a:r>
              <a:rPr lang="pt-BR" dirty="0"/>
              <a:t>Brigham and Women’s Hospital, Boston, MA</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44363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69F7-B1C2-4ED9-8D16-B455773F3325}"/>
              </a:ext>
            </a:extLst>
          </p:cNvPr>
          <p:cNvSpPr>
            <a:spLocks noGrp="1"/>
          </p:cNvSpPr>
          <p:nvPr>
            <p:ph type="ctrTitle"/>
          </p:nvPr>
        </p:nvSpPr>
        <p:spPr>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solidFill>
                  <a:schemeClr val="bg1"/>
                </a:solidFill>
              </a:rPr>
              <a:t>Outline</a:t>
            </a:r>
          </a:p>
        </p:txBody>
      </p:sp>
      <p:sp>
        <p:nvSpPr>
          <p:cNvPr id="11" name="Rectangle 10">
            <a:extLst>
              <a:ext uri="{FF2B5EF4-FFF2-40B4-BE49-F238E27FC236}">
                <a16:creationId xmlns:a16="http://schemas.microsoft.com/office/drawing/2014/main" id="{3AD4F5C1-073F-F710-D09E-2716CE71546E}"/>
              </a:ext>
            </a:extLst>
          </p:cNvPr>
          <p:cNvSpPr/>
          <p:nvPr/>
        </p:nvSpPr>
        <p:spPr>
          <a:xfrm>
            <a:off x="482100" y="3347649"/>
            <a:ext cx="5347737" cy="3684591"/>
          </a:xfrm>
          <a:prstGeom prst="rect">
            <a:avLst/>
          </a:prstGeom>
          <a:blipFill>
            <a:blip r:embed="rId3"/>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2" name="Freeform: Shape 11">
            <a:extLst>
              <a:ext uri="{FF2B5EF4-FFF2-40B4-BE49-F238E27FC236}">
                <a16:creationId xmlns:a16="http://schemas.microsoft.com/office/drawing/2014/main" id="{5BFFF7B8-1457-D9DD-EB44-8943FB410FCB}"/>
              </a:ext>
            </a:extLst>
          </p:cNvPr>
          <p:cNvSpPr/>
          <p:nvPr/>
        </p:nvSpPr>
        <p:spPr>
          <a:xfrm>
            <a:off x="482100"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chemeClr val="bg1"/>
                </a:solidFill>
              </a:rPr>
              <a:t>SWI/SNF complex</a:t>
            </a:r>
          </a:p>
        </p:txBody>
      </p:sp>
      <p:sp>
        <p:nvSpPr>
          <p:cNvPr id="14" name="Freeform: Shape 13">
            <a:extLst>
              <a:ext uri="{FF2B5EF4-FFF2-40B4-BE49-F238E27FC236}">
                <a16:creationId xmlns:a16="http://schemas.microsoft.com/office/drawing/2014/main" id="{D6518779-46DE-6314-B02F-4B2C81F14F29}"/>
              </a:ext>
            </a:extLst>
          </p:cNvPr>
          <p:cNvSpPr/>
          <p:nvPr/>
        </p:nvSpPr>
        <p:spPr>
          <a:xfrm>
            <a:off x="6364838"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rgbClr val="FF0000"/>
                </a:solidFill>
              </a:rPr>
              <a:t>SWI/SNF-deficient GYN tumors</a:t>
            </a:r>
          </a:p>
        </p:txBody>
      </p:sp>
      <p:sp>
        <p:nvSpPr>
          <p:cNvPr id="15" name="Rectangle 14">
            <a:extLst>
              <a:ext uri="{FF2B5EF4-FFF2-40B4-BE49-F238E27FC236}">
                <a16:creationId xmlns:a16="http://schemas.microsoft.com/office/drawing/2014/main" id="{C52C505C-41D6-D4F4-AD1D-AD3D8D8BE40B}"/>
              </a:ext>
            </a:extLst>
          </p:cNvPr>
          <p:cNvSpPr/>
          <p:nvPr/>
        </p:nvSpPr>
        <p:spPr>
          <a:xfrm>
            <a:off x="12247575" y="3525970"/>
            <a:ext cx="5347737" cy="3450101"/>
          </a:xfrm>
          <a:prstGeom prst="rect">
            <a:avLst/>
          </a:prstGeom>
          <a:blipFill rotWithShape="1">
            <a:blip r:embed="rId4"/>
            <a:srcRect/>
            <a:stretch>
              <a:fillRect l="-9000" t="-2969" r="-9000" b="-3827"/>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6" name="Freeform: Shape 15">
            <a:extLst>
              <a:ext uri="{FF2B5EF4-FFF2-40B4-BE49-F238E27FC236}">
                <a16:creationId xmlns:a16="http://schemas.microsoft.com/office/drawing/2014/main" id="{72A0C403-AF0F-3B6B-7F73-DE0D305DCBBC}"/>
              </a:ext>
            </a:extLst>
          </p:cNvPr>
          <p:cNvSpPr/>
          <p:nvPr/>
        </p:nvSpPr>
        <p:spPr>
          <a:xfrm>
            <a:off x="12247575"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chemeClr val="bg1"/>
                </a:solidFill>
              </a:rPr>
              <a:t>Targeted therapies</a:t>
            </a:r>
          </a:p>
        </p:txBody>
      </p:sp>
      <p:grpSp>
        <p:nvGrpSpPr>
          <p:cNvPr id="19" name="Group 18">
            <a:extLst>
              <a:ext uri="{FF2B5EF4-FFF2-40B4-BE49-F238E27FC236}">
                <a16:creationId xmlns:a16="http://schemas.microsoft.com/office/drawing/2014/main" id="{DC115357-F2E6-7E9F-8F45-4DEAFC6BD4F5}"/>
              </a:ext>
            </a:extLst>
          </p:cNvPr>
          <p:cNvGrpSpPr/>
          <p:nvPr/>
        </p:nvGrpSpPr>
        <p:grpSpPr>
          <a:xfrm>
            <a:off x="6875798" y="3521779"/>
            <a:ext cx="4325816" cy="3454292"/>
            <a:chOff x="838200" y="2522211"/>
            <a:chExt cx="4460763" cy="3562051"/>
          </a:xfrm>
        </p:grpSpPr>
        <p:grpSp>
          <p:nvGrpSpPr>
            <p:cNvPr id="3" name="Group 2">
              <a:extLst>
                <a:ext uri="{FF2B5EF4-FFF2-40B4-BE49-F238E27FC236}">
                  <a16:creationId xmlns:a16="http://schemas.microsoft.com/office/drawing/2014/main" id="{A568DD0F-78DF-AEDC-57C1-ACF07A805D8E}"/>
                </a:ext>
              </a:extLst>
            </p:cNvPr>
            <p:cNvGrpSpPr/>
            <p:nvPr/>
          </p:nvGrpSpPr>
          <p:grpSpPr>
            <a:xfrm>
              <a:off x="838200" y="2522211"/>
              <a:ext cx="4460763" cy="3411401"/>
              <a:chOff x="678396" y="2815779"/>
              <a:chExt cx="3788501" cy="2628580"/>
            </a:xfrm>
          </p:grpSpPr>
          <p:sp>
            <p:nvSpPr>
              <p:cNvPr id="4" name="Freeform: Shape 3">
                <a:extLst>
                  <a:ext uri="{FF2B5EF4-FFF2-40B4-BE49-F238E27FC236}">
                    <a16:creationId xmlns:a16="http://schemas.microsoft.com/office/drawing/2014/main" id="{6AA233FF-5C31-74D6-FEF7-A60C375AF4ED}"/>
                  </a:ext>
                </a:extLst>
              </p:cNvPr>
              <p:cNvSpPr/>
              <p:nvPr/>
            </p:nvSpPr>
            <p:spPr>
              <a:xfrm>
                <a:off x="678396" y="2815779"/>
                <a:ext cx="3788501" cy="2628580"/>
              </a:xfrm>
              <a:custGeom>
                <a:avLst/>
                <a:gdLst>
                  <a:gd name="connsiteX0" fmla="*/ 1455932 w 2920191"/>
                  <a:gd name="connsiteY0" fmla="*/ 23 h 2135699"/>
                  <a:gd name="connsiteX1" fmla="*/ 958928 w 2920191"/>
                  <a:gd name="connsiteY1" fmla="*/ 216812 h 2135699"/>
                  <a:gd name="connsiteX2" fmla="*/ 676425 w 2920191"/>
                  <a:gd name="connsiteY2" fmla="*/ 415760 h 2135699"/>
                  <a:gd name="connsiteX3" fmla="*/ 592863 w 2920191"/>
                  <a:gd name="connsiteY3" fmla="*/ 316291 h 2135699"/>
                  <a:gd name="connsiteX4" fmla="*/ 437681 w 2920191"/>
                  <a:gd name="connsiteY4" fmla="*/ 244663 h 2135699"/>
                  <a:gd name="connsiteX5" fmla="*/ 190993 w 2920191"/>
                  <a:gd name="connsiteY5" fmla="*/ 145193 h 2135699"/>
                  <a:gd name="connsiteX6" fmla="*/ 0 w 2920191"/>
                  <a:gd name="connsiteY6" fmla="*/ 352095 h 2135699"/>
                  <a:gd name="connsiteX7" fmla="*/ 107431 w 2920191"/>
                  <a:gd name="connsiteY7" fmla="*/ 606756 h 2135699"/>
                  <a:gd name="connsiteX8" fmla="*/ 111412 w 2920191"/>
                  <a:gd name="connsiteY8" fmla="*/ 670411 h 2135699"/>
                  <a:gd name="connsiteX9" fmla="*/ 123347 w 2920191"/>
                  <a:gd name="connsiteY9" fmla="*/ 746011 h 2135699"/>
                  <a:gd name="connsiteX10" fmla="*/ 167114 w 2920191"/>
                  <a:gd name="connsiteY10" fmla="*/ 714188 h 2135699"/>
                  <a:gd name="connsiteX11" fmla="*/ 222826 w 2920191"/>
                  <a:gd name="connsiteY11" fmla="*/ 654495 h 2135699"/>
                  <a:gd name="connsiteX12" fmla="*/ 262612 w 2920191"/>
                  <a:gd name="connsiteY12" fmla="*/ 606756 h 2135699"/>
                  <a:gd name="connsiteX13" fmla="*/ 250677 w 2920191"/>
                  <a:gd name="connsiteY13" fmla="*/ 499323 h 2135699"/>
                  <a:gd name="connsiteX14" fmla="*/ 346165 w 2920191"/>
                  <a:gd name="connsiteY14" fmla="*/ 459528 h 2135699"/>
                  <a:gd name="connsiteX15" fmla="*/ 218844 w 2920191"/>
                  <a:gd name="connsiteY15" fmla="*/ 439640 h 2135699"/>
                  <a:gd name="connsiteX16" fmla="*/ 242714 w 2920191"/>
                  <a:gd name="connsiteY16" fmla="*/ 272523 h 2135699"/>
                  <a:gd name="connsiteX17" fmla="*/ 366063 w 2920191"/>
                  <a:gd name="connsiteY17" fmla="*/ 308328 h 2135699"/>
                  <a:gd name="connsiteX18" fmla="*/ 457579 w 2920191"/>
                  <a:gd name="connsiteY18" fmla="*/ 364040 h 2135699"/>
                  <a:gd name="connsiteX19" fmla="*/ 557058 w 2920191"/>
                  <a:gd name="connsiteY19" fmla="*/ 423723 h 2135699"/>
                  <a:gd name="connsiteX20" fmla="*/ 612760 w 2920191"/>
                  <a:gd name="connsiteY20" fmla="*/ 475444 h 2135699"/>
                  <a:gd name="connsiteX21" fmla="*/ 807728 w 2920191"/>
                  <a:gd name="connsiteY21" fmla="*/ 447593 h 2135699"/>
                  <a:gd name="connsiteX22" fmla="*/ 978825 w 2920191"/>
                  <a:gd name="connsiteY22" fmla="*/ 395863 h 2135699"/>
                  <a:gd name="connsiteX23" fmla="*/ 676425 w 2920191"/>
                  <a:gd name="connsiteY23" fmla="*/ 555026 h 2135699"/>
                  <a:gd name="connsiteX24" fmla="*/ 676425 w 2920191"/>
                  <a:gd name="connsiteY24" fmla="*/ 630625 h 2135699"/>
                  <a:gd name="connsiteX25" fmla="*/ 986779 w 2920191"/>
                  <a:gd name="connsiteY25" fmla="*/ 479425 h 2135699"/>
                  <a:gd name="connsiteX26" fmla="*/ 1177774 w 2920191"/>
                  <a:gd name="connsiteY26" fmla="*/ 873342 h 2135699"/>
                  <a:gd name="connsiteX27" fmla="*/ 1201644 w 2920191"/>
                  <a:gd name="connsiteY27" fmla="*/ 992709 h 2135699"/>
                  <a:gd name="connsiteX28" fmla="*/ 1137978 w 2920191"/>
                  <a:gd name="connsiteY28" fmla="*/ 1279192 h 2135699"/>
                  <a:gd name="connsiteX29" fmla="*/ 1233476 w 2920191"/>
                  <a:gd name="connsiteY29" fmla="*/ 1673108 h 2135699"/>
                  <a:gd name="connsiteX30" fmla="*/ 1277243 w 2920191"/>
                  <a:gd name="connsiteY30" fmla="*/ 2130689 h 2135699"/>
                  <a:gd name="connsiteX31" fmla="*/ 1655062 w 2920191"/>
                  <a:gd name="connsiteY31" fmla="*/ 2135699 h 2135699"/>
                  <a:gd name="connsiteX32" fmla="*/ 1686714 w 2920191"/>
                  <a:gd name="connsiteY32" fmla="*/ 1679147 h 2135699"/>
                  <a:gd name="connsiteX33" fmla="*/ 1782202 w 2920191"/>
                  <a:gd name="connsiteY33" fmla="*/ 1285231 h 2135699"/>
                  <a:gd name="connsiteX34" fmla="*/ 1718546 w 2920191"/>
                  <a:gd name="connsiteY34" fmla="*/ 998748 h 2135699"/>
                  <a:gd name="connsiteX35" fmla="*/ 1742416 w 2920191"/>
                  <a:gd name="connsiteY35" fmla="*/ 879371 h 2135699"/>
                  <a:gd name="connsiteX36" fmla="*/ 1933402 w 2920191"/>
                  <a:gd name="connsiteY36" fmla="*/ 485455 h 2135699"/>
                  <a:gd name="connsiteX37" fmla="*/ 2243764 w 2920191"/>
                  <a:gd name="connsiteY37" fmla="*/ 636655 h 2135699"/>
                  <a:gd name="connsiteX38" fmla="*/ 2243764 w 2920191"/>
                  <a:gd name="connsiteY38" fmla="*/ 561055 h 2135699"/>
                  <a:gd name="connsiteX39" fmla="*/ 1941365 w 2920191"/>
                  <a:gd name="connsiteY39" fmla="*/ 401902 h 2135699"/>
                  <a:gd name="connsiteX40" fmla="*/ 2112462 w 2920191"/>
                  <a:gd name="connsiteY40" fmla="*/ 453622 h 2135699"/>
                  <a:gd name="connsiteX41" fmla="*/ 2307429 w 2920191"/>
                  <a:gd name="connsiteY41" fmla="*/ 481483 h 2135699"/>
                  <a:gd name="connsiteX42" fmla="*/ 2363132 w 2920191"/>
                  <a:gd name="connsiteY42" fmla="*/ 429753 h 2135699"/>
                  <a:gd name="connsiteX43" fmla="*/ 2462611 w 2920191"/>
                  <a:gd name="connsiteY43" fmla="*/ 370069 h 2135699"/>
                  <a:gd name="connsiteX44" fmla="*/ 2554127 w 2920191"/>
                  <a:gd name="connsiteY44" fmla="*/ 314367 h 2135699"/>
                  <a:gd name="connsiteX45" fmla="*/ 2677466 w 2920191"/>
                  <a:gd name="connsiteY45" fmla="*/ 278553 h 2135699"/>
                  <a:gd name="connsiteX46" fmla="*/ 2701345 w 2920191"/>
                  <a:gd name="connsiteY46" fmla="*/ 445669 h 2135699"/>
                  <a:gd name="connsiteX47" fmla="*/ 2574015 w 2920191"/>
                  <a:gd name="connsiteY47" fmla="*/ 465567 h 2135699"/>
                  <a:gd name="connsiteX48" fmla="*/ 2669513 w 2920191"/>
                  <a:gd name="connsiteY48" fmla="*/ 505353 h 2135699"/>
                  <a:gd name="connsiteX49" fmla="*/ 2657578 w 2920191"/>
                  <a:gd name="connsiteY49" fmla="*/ 612785 h 2135699"/>
                  <a:gd name="connsiteX50" fmla="*/ 2697364 w 2920191"/>
                  <a:gd name="connsiteY50" fmla="*/ 660534 h 2135699"/>
                  <a:gd name="connsiteX51" fmla="*/ 2753076 w 2920191"/>
                  <a:gd name="connsiteY51" fmla="*/ 720217 h 2135699"/>
                  <a:gd name="connsiteX52" fmla="*/ 2796843 w 2920191"/>
                  <a:gd name="connsiteY52" fmla="*/ 752050 h 2135699"/>
                  <a:gd name="connsiteX53" fmla="*/ 2808778 w 2920191"/>
                  <a:gd name="connsiteY53" fmla="*/ 676450 h 2135699"/>
                  <a:gd name="connsiteX54" fmla="*/ 2812759 w 2920191"/>
                  <a:gd name="connsiteY54" fmla="*/ 612785 h 2135699"/>
                  <a:gd name="connsiteX55" fmla="*/ 2920192 w 2920191"/>
                  <a:gd name="connsiteY55" fmla="*/ 358134 h 2135699"/>
                  <a:gd name="connsiteX56" fmla="*/ 2729196 w 2920191"/>
                  <a:gd name="connsiteY56" fmla="*/ 151223 h 2135699"/>
                  <a:gd name="connsiteX57" fmla="*/ 2482499 w 2920191"/>
                  <a:gd name="connsiteY57" fmla="*/ 250702 h 2135699"/>
                  <a:gd name="connsiteX58" fmla="*/ 2327327 w 2920191"/>
                  <a:gd name="connsiteY58" fmla="*/ 322320 h 2135699"/>
                  <a:gd name="connsiteX59" fmla="*/ 2243764 w 2920191"/>
                  <a:gd name="connsiteY59" fmla="*/ 421799 h 2135699"/>
                  <a:gd name="connsiteX60" fmla="*/ 1961262 w 2920191"/>
                  <a:gd name="connsiteY60" fmla="*/ 222851 h 2135699"/>
                  <a:gd name="connsiteX61" fmla="*/ 1455932 w 2920191"/>
                  <a:gd name="connsiteY61" fmla="*/ 23 h 2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20191" h="2135699">
                    <a:moveTo>
                      <a:pt x="1455932" y="23"/>
                    </a:moveTo>
                    <a:cubicBezTo>
                      <a:pt x="1272529" y="-1320"/>
                      <a:pt x="1099983" y="56725"/>
                      <a:pt x="958928" y="216812"/>
                    </a:cubicBezTo>
                    <a:cubicBezTo>
                      <a:pt x="865306" y="288554"/>
                      <a:pt x="776267" y="406235"/>
                      <a:pt x="676425" y="415760"/>
                    </a:cubicBezTo>
                    <a:cubicBezTo>
                      <a:pt x="655099" y="376070"/>
                      <a:pt x="662081" y="308080"/>
                      <a:pt x="592863" y="316291"/>
                    </a:cubicBezTo>
                    <a:cubicBezTo>
                      <a:pt x="546409" y="260760"/>
                      <a:pt x="494746" y="236528"/>
                      <a:pt x="437681" y="244663"/>
                    </a:cubicBezTo>
                    <a:cubicBezTo>
                      <a:pt x="368958" y="143993"/>
                      <a:pt x="280538" y="141783"/>
                      <a:pt x="190993" y="145193"/>
                    </a:cubicBezTo>
                    <a:cubicBezTo>
                      <a:pt x="5880" y="149870"/>
                      <a:pt x="10695" y="255083"/>
                      <a:pt x="0" y="352095"/>
                    </a:cubicBezTo>
                    <a:cubicBezTo>
                      <a:pt x="2904" y="469891"/>
                      <a:pt x="52239" y="541252"/>
                      <a:pt x="107431" y="606756"/>
                    </a:cubicBezTo>
                    <a:cubicBezTo>
                      <a:pt x="121785" y="631235"/>
                      <a:pt x="138263" y="656238"/>
                      <a:pt x="111412" y="670411"/>
                    </a:cubicBezTo>
                    <a:cubicBezTo>
                      <a:pt x="68341" y="729828"/>
                      <a:pt x="50580" y="770843"/>
                      <a:pt x="123347" y="746011"/>
                    </a:cubicBezTo>
                    <a:cubicBezTo>
                      <a:pt x="153008" y="833375"/>
                      <a:pt x="157265" y="755612"/>
                      <a:pt x="167114" y="714188"/>
                    </a:cubicBezTo>
                    <a:cubicBezTo>
                      <a:pt x="213396" y="783359"/>
                      <a:pt x="225360" y="742220"/>
                      <a:pt x="222826" y="654495"/>
                    </a:cubicBezTo>
                    <a:cubicBezTo>
                      <a:pt x="270375" y="670335"/>
                      <a:pt x="308151" y="677117"/>
                      <a:pt x="262612" y="606756"/>
                    </a:cubicBezTo>
                    <a:cubicBezTo>
                      <a:pt x="300569" y="565532"/>
                      <a:pt x="320105" y="526689"/>
                      <a:pt x="250677" y="499323"/>
                    </a:cubicBezTo>
                    <a:lnTo>
                      <a:pt x="346165" y="459528"/>
                    </a:lnTo>
                    <a:cubicBezTo>
                      <a:pt x="306217" y="445440"/>
                      <a:pt x="265679" y="433077"/>
                      <a:pt x="218844" y="439640"/>
                    </a:cubicBezTo>
                    <a:cubicBezTo>
                      <a:pt x="173039" y="438582"/>
                      <a:pt x="87957" y="278534"/>
                      <a:pt x="242714" y="272523"/>
                    </a:cubicBezTo>
                    <a:cubicBezTo>
                      <a:pt x="293206" y="270390"/>
                      <a:pt x="329125" y="290126"/>
                      <a:pt x="366063" y="308328"/>
                    </a:cubicBezTo>
                    <a:cubicBezTo>
                      <a:pt x="394876" y="345552"/>
                      <a:pt x="425270" y="365307"/>
                      <a:pt x="457579" y="364040"/>
                    </a:cubicBezTo>
                    <a:cubicBezTo>
                      <a:pt x="489135" y="358315"/>
                      <a:pt x="522006" y="373517"/>
                      <a:pt x="557058" y="423723"/>
                    </a:cubicBezTo>
                    <a:lnTo>
                      <a:pt x="612760" y="475444"/>
                    </a:lnTo>
                    <a:cubicBezTo>
                      <a:pt x="654651" y="561112"/>
                      <a:pt x="736424" y="482835"/>
                      <a:pt x="807728" y="447593"/>
                    </a:cubicBezTo>
                    <a:cubicBezTo>
                      <a:pt x="888576" y="389224"/>
                      <a:pt x="935944" y="388662"/>
                      <a:pt x="978825" y="395863"/>
                    </a:cubicBezTo>
                    <a:cubicBezTo>
                      <a:pt x="887747" y="532842"/>
                      <a:pt x="720288" y="552739"/>
                      <a:pt x="676425" y="555026"/>
                    </a:cubicBezTo>
                    <a:lnTo>
                      <a:pt x="676425" y="630625"/>
                    </a:lnTo>
                    <a:cubicBezTo>
                      <a:pt x="775866" y="626349"/>
                      <a:pt x="880375" y="563817"/>
                      <a:pt x="986779" y="479425"/>
                    </a:cubicBezTo>
                    <a:cubicBezTo>
                      <a:pt x="1038461" y="616052"/>
                      <a:pt x="1067532" y="762737"/>
                      <a:pt x="1177774" y="873342"/>
                    </a:cubicBezTo>
                    <a:cubicBezTo>
                      <a:pt x="1204739" y="909327"/>
                      <a:pt x="1209626" y="949732"/>
                      <a:pt x="1201644" y="992709"/>
                    </a:cubicBezTo>
                    <a:cubicBezTo>
                      <a:pt x="1180412" y="1088197"/>
                      <a:pt x="1141760" y="1173236"/>
                      <a:pt x="1137978" y="1279192"/>
                    </a:cubicBezTo>
                    <a:cubicBezTo>
                      <a:pt x="1152790" y="1393435"/>
                      <a:pt x="1212340" y="1541806"/>
                      <a:pt x="1233476" y="1673108"/>
                    </a:cubicBezTo>
                    <a:cubicBezTo>
                      <a:pt x="1261327" y="1825641"/>
                      <a:pt x="1270033" y="1978165"/>
                      <a:pt x="1277243" y="2130689"/>
                    </a:cubicBezTo>
                    <a:cubicBezTo>
                      <a:pt x="1396325" y="2023018"/>
                      <a:pt x="1527113" y="2032400"/>
                      <a:pt x="1655062" y="2135699"/>
                    </a:cubicBezTo>
                    <a:cubicBezTo>
                      <a:pt x="1650157" y="1984195"/>
                      <a:pt x="1658862" y="1831671"/>
                      <a:pt x="1686714" y="1679147"/>
                    </a:cubicBezTo>
                    <a:cubicBezTo>
                      <a:pt x="1707850" y="1547835"/>
                      <a:pt x="1767400" y="1399474"/>
                      <a:pt x="1782202" y="1285231"/>
                    </a:cubicBezTo>
                    <a:cubicBezTo>
                      <a:pt x="1778430" y="1179265"/>
                      <a:pt x="1739778" y="1094226"/>
                      <a:pt x="1718546" y="998748"/>
                    </a:cubicBezTo>
                    <a:cubicBezTo>
                      <a:pt x="1710564" y="955771"/>
                      <a:pt x="1715451" y="915366"/>
                      <a:pt x="1742416" y="879371"/>
                    </a:cubicBezTo>
                    <a:cubicBezTo>
                      <a:pt x="1852658" y="768766"/>
                      <a:pt x="1881729" y="622091"/>
                      <a:pt x="1933402" y="485455"/>
                    </a:cubicBezTo>
                    <a:cubicBezTo>
                      <a:pt x="2039815" y="569846"/>
                      <a:pt x="2144323" y="632378"/>
                      <a:pt x="2243764" y="636655"/>
                    </a:cubicBezTo>
                    <a:lnTo>
                      <a:pt x="2243764" y="561055"/>
                    </a:lnTo>
                    <a:cubicBezTo>
                      <a:pt x="2199902" y="558769"/>
                      <a:pt x="2032443" y="538871"/>
                      <a:pt x="1941365" y="401902"/>
                    </a:cubicBezTo>
                    <a:cubicBezTo>
                      <a:pt x="1984237" y="394691"/>
                      <a:pt x="2031614" y="395253"/>
                      <a:pt x="2112462" y="453622"/>
                    </a:cubicBezTo>
                    <a:cubicBezTo>
                      <a:pt x="2183757" y="488865"/>
                      <a:pt x="2265529" y="567141"/>
                      <a:pt x="2307429" y="481483"/>
                    </a:cubicBezTo>
                    <a:lnTo>
                      <a:pt x="2363132" y="429753"/>
                    </a:lnTo>
                    <a:cubicBezTo>
                      <a:pt x="2398184" y="379546"/>
                      <a:pt x="2431054" y="364354"/>
                      <a:pt x="2462611" y="370069"/>
                    </a:cubicBezTo>
                    <a:cubicBezTo>
                      <a:pt x="2494920" y="371336"/>
                      <a:pt x="2525314" y="351591"/>
                      <a:pt x="2554127" y="314367"/>
                    </a:cubicBezTo>
                    <a:cubicBezTo>
                      <a:pt x="2591055" y="296155"/>
                      <a:pt x="2626974" y="276419"/>
                      <a:pt x="2677466" y="278553"/>
                    </a:cubicBezTo>
                    <a:cubicBezTo>
                      <a:pt x="2832228" y="284563"/>
                      <a:pt x="2747141" y="444621"/>
                      <a:pt x="2701345" y="445669"/>
                    </a:cubicBezTo>
                    <a:cubicBezTo>
                      <a:pt x="2654501" y="439106"/>
                      <a:pt x="2613973" y="451470"/>
                      <a:pt x="2574015" y="465567"/>
                    </a:cubicBezTo>
                    <a:lnTo>
                      <a:pt x="2669513" y="505353"/>
                    </a:lnTo>
                    <a:cubicBezTo>
                      <a:pt x="2600085" y="532718"/>
                      <a:pt x="2619621" y="571561"/>
                      <a:pt x="2657578" y="612785"/>
                    </a:cubicBezTo>
                    <a:cubicBezTo>
                      <a:pt x="2612029" y="683146"/>
                      <a:pt x="2649815" y="676364"/>
                      <a:pt x="2697364" y="660534"/>
                    </a:cubicBezTo>
                    <a:cubicBezTo>
                      <a:pt x="2694830" y="748259"/>
                      <a:pt x="2706794" y="789388"/>
                      <a:pt x="2753076" y="720217"/>
                    </a:cubicBezTo>
                    <a:cubicBezTo>
                      <a:pt x="2762925" y="761642"/>
                      <a:pt x="2767182" y="839404"/>
                      <a:pt x="2796843" y="752050"/>
                    </a:cubicBezTo>
                    <a:cubicBezTo>
                      <a:pt x="2869604" y="776872"/>
                      <a:pt x="2851850" y="735867"/>
                      <a:pt x="2808778" y="676450"/>
                    </a:cubicBezTo>
                    <a:cubicBezTo>
                      <a:pt x="2781927" y="662267"/>
                      <a:pt x="2798396" y="637264"/>
                      <a:pt x="2812759" y="612785"/>
                    </a:cubicBezTo>
                    <a:cubicBezTo>
                      <a:pt x="2867947" y="547282"/>
                      <a:pt x="2917287" y="475920"/>
                      <a:pt x="2920192" y="358134"/>
                    </a:cubicBezTo>
                    <a:cubicBezTo>
                      <a:pt x="2909495" y="261122"/>
                      <a:pt x="2914305" y="155899"/>
                      <a:pt x="2729196" y="151223"/>
                    </a:cubicBezTo>
                    <a:cubicBezTo>
                      <a:pt x="2639652" y="147822"/>
                      <a:pt x="2551231" y="150022"/>
                      <a:pt x="2482499" y="250702"/>
                    </a:cubicBezTo>
                    <a:cubicBezTo>
                      <a:pt x="2425444" y="242558"/>
                      <a:pt x="2373771" y="266799"/>
                      <a:pt x="2327327" y="322320"/>
                    </a:cubicBezTo>
                    <a:cubicBezTo>
                      <a:pt x="2258109" y="314119"/>
                      <a:pt x="2265091" y="382109"/>
                      <a:pt x="2243764" y="421799"/>
                    </a:cubicBezTo>
                    <a:cubicBezTo>
                      <a:pt x="2143914" y="412265"/>
                      <a:pt x="2054884" y="294593"/>
                      <a:pt x="1961262" y="222851"/>
                    </a:cubicBezTo>
                    <a:cubicBezTo>
                      <a:pt x="1820207" y="62754"/>
                      <a:pt x="1649471" y="2909"/>
                      <a:pt x="1455932" y="23"/>
                    </a:cubicBezTo>
                    <a:close/>
                  </a:path>
                </a:pathLst>
              </a:custGeom>
              <a:solidFill>
                <a:srgbClr val="F1E7E7"/>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5" name="Freeform: Shape 4">
                <a:extLst>
                  <a:ext uri="{FF2B5EF4-FFF2-40B4-BE49-F238E27FC236}">
                    <a16:creationId xmlns:a16="http://schemas.microsoft.com/office/drawing/2014/main" id="{5A5E856C-136B-49F6-17B2-2AC42A630EEC}"/>
                  </a:ext>
                </a:extLst>
              </p:cNvPr>
              <p:cNvSpPr/>
              <p:nvPr/>
            </p:nvSpPr>
            <p:spPr>
              <a:xfrm>
                <a:off x="1939723" y="3172130"/>
                <a:ext cx="1174440" cy="1321562"/>
              </a:xfrm>
              <a:custGeom>
                <a:avLst/>
                <a:gdLst>
                  <a:gd name="connsiteX0" fmla="*/ 70445 w 905263"/>
                  <a:gd name="connsiteY0" fmla="*/ 23425 h 1073758"/>
                  <a:gd name="connsiteX1" fmla="*/ 81561 w 905263"/>
                  <a:gd name="connsiteY1" fmla="*/ 1194 h 1073758"/>
                  <a:gd name="connsiteX2" fmla="*/ 858715 w 905263"/>
                  <a:gd name="connsiteY2" fmla="*/ 10985 h 1073758"/>
                  <a:gd name="connsiteX3" fmla="*/ 905264 w 905263"/>
                  <a:gd name="connsiteY3" fmla="*/ 29454 h 1073758"/>
                  <a:gd name="connsiteX4" fmla="*/ 644069 w 905263"/>
                  <a:gd name="connsiteY4" fmla="*/ 262865 h 1073758"/>
                  <a:gd name="connsiteX5" fmla="*/ 521806 w 905263"/>
                  <a:gd name="connsiteY5" fmla="*/ 551853 h 1073758"/>
                  <a:gd name="connsiteX6" fmla="*/ 516253 w 905263"/>
                  <a:gd name="connsiteY6" fmla="*/ 685232 h 1073758"/>
                  <a:gd name="connsiteX7" fmla="*/ 527359 w 905263"/>
                  <a:gd name="connsiteY7" fmla="*/ 801932 h 1073758"/>
                  <a:gd name="connsiteX8" fmla="*/ 521806 w 905263"/>
                  <a:gd name="connsiteY8" fmla="*/ 1024226 h 1073758"/>
                  <a:gd name="connsiteX9" fmla="*/ 453912 w 905263"/>
                  <a:gd name="connsiteY9" fmla="*/ 1018197 h 1073758"/>
                  <a:gd name="connsiteX10" fmla="*/ 448349 w 905263"/>
                  <a:gd name="connsiteY10" fmla="*/ 795903 h 1073758"/>
                  <a:gd name="connsiteX11" fmla="*/ 459465 w 905263"/>
                  <a:gd name="connsiteY11" fmla="*/ 679193 h 1073758"/>
                  <a:gd name="connsiteX12" fmla="*/ 453912 w 905263"/>
                  <a:gd name="connsiteY12" fmla="*/ 545814 h 1073758"/>
                  <a:gd name="connsiteX13" fmla="*/ 331649 w 905263"/>
                  <a:gd name="connsiteY13" fmla="*/ 256835 h 1073758"/>
                  <a:gd name="connsiteX14" fmla="*/ 70445 w 905263"/>
                  <a:gd name="connsiteY14" fmla="*/ 23425 h 107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263" h="1073758">
                    <a:moveTo>
                      <a:pt x="70445" y="23425"/>
                    </a:moveTo>
                    <a:cubicBezTo>
                      <a:pt x="-94299" y="-7769"/>
                      <a:pt x="81561" y="1194"/>
                      <a:pt x="81561" y="1194"/>
                    </a:cubicBezTo>
                    <a:lnTo>
                      <a:pt x="858715" y="10985"/>
                    </a:lnTo>
                    <a:lnTo>
                      <a:pt x="905264" y="29454"/>
                    </a:lnTo>
                    <a:cubicBezTo>
                      <a:pt x="740519" y="60649"/>
                      <a:pt x="660690" y="142792"/>
                      <a:pt x="644069" y="262865"/>
                    </a:cubicBezTo>
                    <a:cubicBezTo>
                      <a:pt x="610722" y="364753"/>
                      <a:pt x="525511" y="477749"/>
                      <a:pt x="521806" y="551853"/>
                    </a:cubicBezTo>
                    <a:lnTo>
                      <a:pt x="516253" y="685232"/>
                    </a:lnTo>
                    <a:cubicBezTo>
                      <a:pt x="514415" y="721360"/>
                      <a:pt x="501689" y="752050"/>
                      <a:pt x="527359" y="801932"/>
                    </a:cubicBezTo>
                    <a:cubicBezTo>
                      <a:pt x="545723" y="886133"/>
                      <a:pt x="531988" y="954294"/>
                      <a:pt x="521806" y="1024226"/>
                    </a:cubicBezTo>
                    <a:cubicBezTo>
                      <a:pt x="511624" y="1094159"/>
                      <a:pt x="464094" y="1088130"/>
                      <a:pt x="453912" y="1018197"/>
                    </a:cubicBezTo>
                    <a:cubicBezTo>
                      <a:pt x="443730" y="948265"/>
                      <a:pt x="429995" y="880104"/>
                      <a:pt x="448349" y="795903"/>
                    </a:cubicBezTo>
                    <a:cubicBezTo>
                      <a:pt x="474029" y="746011"/>
                      <a:pt x="461303" y="715331"/>
                      <a:pt x="459465" y="679193"/>
                    </a:cubicBezTo>
                    <a:lnTo>
                      <a:pt x="453912" y="545814"/>
                    </a:lnTo>
                    <a:cubicBezTo>
                      <a:pt x="450207" y="471719"/>
                      <a:pt x="364987" y="358715"/>
                      <a:pt x="331649" y="256835"/>
                    </a:cubicBezTo>
                    <a:cubicBezTo>
                      <a:pt x="315018" y="136763"/>
                      <a:pt x="235199" y="54619"/>
                      <a:pt x="70445" y="23425"/>
                    </a:cubicBezTo>
                    <a:close/>
                  </a:path>
                </a:pathLst>
              </a:custGeom>
              <a:solidFill>
                <a:srgbClr val="F3D7D7"/>
              </a:solidFill>
              <a:ln w="15570" cap="flat">
                <a:solidFill>
                  <a:srgbClr val="B7B7B7"/>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6" name="Freeform: Shape 5">
                <a:extLst>
                  <a:ext uri="{FF2B5EF4-FFF2-40B4-BE49-F238E27FC236}">
                    <a16:creationId xmlns:a16="http://schemas.microsoft.com/office/drawing/2014/main" id="{AAB976E7-F4D6-FCC4-C8CA-D63E373E13B3}"/>
                  </a:ext>
                </a:extLst>
              </p:cNvPr>
              <p:cNvSpPr/>
              <p:nvPr/>
            </p:nvSpPr>
            <p:spPr>
              <a:xfrm>
                <a:off x="1018079" y="3337759"/>
                <a:ext cx="616096" cy="445965"/>
              </a:xfrm>
              <a:custGeom>
                <a:avLst/>
                <a:gdLst>
                  <a:gd name="connsiteX0" fmla="*/ 474889 w 474889"/>
                  <a:gd name="connsiteY0" fmla="*/ 196148 h 295619"/>
                  <a:gd name="connsiteX1" fmla="*/ 264730 w 474889"/>
                  <a:gd name="connsiteY1" fmla="*/ 281607 h 295619"/>
                  <a:gd name="connsiteX2" fmla="*/ 107815 w 474889"/>
                  <a:gd name="connsiteY2" fmla="*/ 239573 h 295619"/>
                  <a:gd name="connsiteX3" fmla="*/ 11146 w 474889"/>
                  <a:gd name="connsiteY3" fmla="*/ 183537 h 295619"/>
                  <a:gd name="connsiteX4" fmla="*/ 19547 w 474889"/>
                  <a:gd name="connsiteY4" fmla="*/ 71457 h 295619"/>
                  <a:gd name="connsiteX5" fmla="*/ 110615 w 474889"/>
                  <a:gd name="connsiteY5" fmla="*/ 0 h 295619"/>
                  <a:gd name="connsiteX6" fmla="*/ 207284 w 474889"/>
                  <a:gd name="connsiteY6" fmla="*/ 35023 h 295619"/>
                  <a:gd name="connsiteX7" fmla="*/ 347388 w 474889"/>
                  <a:gd name="connsiteY7" fmla="*/ 98069 h 295619"/>
                  <a:gd name="connsiteX8" fmla="*/ 448267 w 474889"/>
                  <a:gd name="connsiteY8" fmla="*/ 155515 h 295619"/>
                  <a:gd name="connsiteX9" fmla="*/ 474889 w 474889"/>
                  <a:gd name="connsiteY9" fmla="*/ 196148 h 29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9" h="295619">
                    <a:moveTo>
                      <a:pt x="474889" y="196148"/>
                    </a:moveTo>
                    <a:cubicBezTo>
                      <a:pt x="430455" y="256937"/>
                      <a:pt x="392365" y="325726"/>
                      <a:pt x="264730" y="281607"/>
                    </a:cubicBezTo>
                    <a:cubicBezTo>
                      <a:pt x="209618" y="278816"/>
                      <a:pt x="152249" y="285074"/>
                      <a:pt x="107815" y="239573"/>
                    </a:cubicBezTo>
                    <a:cubicBezTo>
                      <a:pt x="64848" y="204283"/>
                      <a:pt x="54103" y="193034"/>
                      <a:pt x="11146" y="183537"/>
                    </a:cubicBezTo>
                    <a:cubicBezTo>
                      <a:pt x="-6685" y="133693"/>
                      <a:pt x="-2570" y="99508"/>
                      <a:pt x="19547" y="71457"/>
                    </a:cubicBezTo>
                    <a:cubicBezTo>
                      <a:pt x="51427" y="29261"/>
                      <a:pt x="76563" y="19298"/>
                      <a:pt x="110615" y="0"/>
                    </a:cubicBezTo>
                    <a:cubicBezTo>
                      <a:pt x="142838" y="7115"/>
                      <a:pt x="175061" y="-5801"/>
                      <a:pt x="207284" y="35023"/>
                    </a:cubicBezTo>
                    <a:cubicBezTo>
                      <a:pt x="263739" y="26803"/>
                      <a:pt x="309612" y="50283"/>
                      <a:pt x="347388" y="98069"/>
                    </a:cubicBezTo>
                    <a:cubicBezTo>
                      <a:pt x="393365" y="104870"/>
                      <a:pt x="432141" y="118872"/>
                      <a:pt x="448267" y="155515"/>
                    </a:cubicBezTo>
                    <a:cubicBezTo>
                      <a:pt x="464821" y="165221"/>
                      <a:pt x="473270" y="178975"/>
                      <a:pt x="474889"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7" name="Freeform: Shape 6">
                <a:extLst>
                  <a:ext uri="{FF2B5EF4-FFF2-40B4-BE49-F238E27FC236}">
                    <a16:creationId xmlns:a16="http://schemas.microsoft.com/office/drawing/2014/main" id="{A559DBFE-9C03-5174-A48C-45CCFD9DD7B8}"/>
                  </a:ext>
                </a:extLst>
              </p:cNvPr>
              <p:cNvSpPr/>
              <p:nvPr/>
            </p:nvSpPr>
            <p:spPr>
              <a:xfrm>
                <a:off x="2237110" y="4363708"/>
                <a:ext cx="671070" cy="1028952"/>
              </a:xfrm>
              <a:custGeom>
                <a:avLst/>
                <a:gdLst>
                  <a:gd name="connsiteX0" fmla="*/ 253679 w 517263"/>
                  <a:gd name="connsiteY0" fmla="*/ 28295 h 836015"/>
                  <a:gd name="connsiteX1" fmla="*/ 146875 w 517263"/>
                  <a:gd name="connsiteY1" fmla="*/ 61166 h 836015"/>
                  <a:gd name="connsiteX2" fmla="*/ 35728 w 517263"/>
                  <a:gd name="connsiteY2" fmla="*/ 34 h 836015"/>
                  <a:gd name="connsiteX3" fmla="*/ 2314 w 517263"/>
                  <a:gd name="connsiteY3" fmla="*/ 40078 h 836015"/>
                  <a:gd name="connsiteX4" fmla="*/ 71285 w 517263"/>
                  <a:gd name="connsiteY4" fmla="*/ 173456 h 836015"/>
                  <a:gd name="connsiteX5" fmla="*/ 93592 w 517263"/>
                  <a:gd name="connsiteY5" fmla="*/ 500202 h 836015"/>
                  <a:gd name="connsiteX6" fmla="*/ 133483 w 517263"/>
                  <a:gd name="connsiteY6" fmla="*/ 742518 h 836015"/>
                  <a:gd name="connsiteX7" fmla="*/ 105632 w 517263"/>
                  <a:gd name="connsiteY7" fmla="*/ 836015 h 836015"/>
                  <a:gd name="connsiteX8" fmla="*/ 409546 w 517263"/>
                  <a:gd name="connsiteY8" fmla="*/ 835901 h 836015"/>
                  <a:gd name="connsiteX9" fmla="*/ 383781 w 517263"/>
                  <a:gd name="connsiteY9" fmla="*/ 748547 h 836015"/>
                  <a:gd name="connsiteX10" fmla="*/ 423671 w 517263"/>
                  <a:gd name="connsiteY10" fmla="*/ 506231 h 836015"/>
                  <a:gd name="connsiteX11" fmla="*/ 445979 w 517263"/>
                  <a:gd name="connsiteY11" fmla="*/ 179486 h 836015"/>
                  <a:gd name="connsiteX12" fmla="*/ 514950 w 517263"/>
                  <a:gd name="connsiteY12" fmla="*/ 46107 h 836015"/>
                  <a:gd name="connsiteX13" fmla="*/ 481526 w 517263"/>
                  <a:gd name="connsiteY13" fmla="*/ 6064 h 836015"/>
                  <a:gd name="connsiteX14" fmla="*/ 370379 w 517263"/>
                  <a:gd name="connsiteY14" fmla="*/ 67195 h 836015"/>
                  <a:gd name="connsiteX15" fmla="*/ 253679 w 517263"/>
                  <a:gd name="connsiteY15" fmla="*/ 28295 h 83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263" h="836015">
                    <a:moveTo>
                      <a:pt x="253679" y="28295"/>
                    </a:moveTo>
                    <a:cubicBezTo>
                      <a:pt x="212102" y="16351"/>
                      <a:pt x="199120" y="67110"/>
                      <a:pt x="146875" y="61166"/>
                    </a:cubicBezTo>
                    <a:cubicBezTo>
                      <a:pt x="106222" y="53413"/>
                      <a:pt x="64960" y="47783"/>
                      <a:pt x="35728" y="34"/>
                    </a:cubicBezTo>
                    <a:cubicBezTo>
                      <a:pt x="13173" y="-623"/>
                      <a:pt x="-6963" y="7969"/>
                      <a:pt x="2314" y="40078"/>
                    </a:cubicBezTo>
                    <a:cubicBezTo>
                      <a:pt x="36318" y="58394"/>
                      <a:pt x="58902" y="118516"/>
                      <a:pt x="71285" y="173456"/>
                    </a:cubicBezTo>
                    <a:cubicBezTo>
                      <a:pt x="87601" y="282365"/>
                      <a:pt x="100536" y="391284"/>
                      <a:pt x="93592" y="500202"/>
                    </a:cubicBezTo>
                    <a:cubicBezTo>
                      <a:pt x="119338" y="584784"/>
                      <a:pt x="137150" y="663813"/>
                      <a:pt x="133483" y="742518"/>
                    </a:cubicBezTo>
                    <a:cubicBezTo>
                      <a:pt x="109127" y="776655"/>
                      <a:pt x="94811" y="825319"/>
                      <a:pt x="105632" y="836015"/>
                    </a:cubicBezTo>
                    <a:cubicBezTo>
                      <a:pt x="197957" y="772360"/>
                      <a:pt x="307933" y="768492"/>
                      <a:pt x="409546" y="835901"/>
                    </a:cubicBezTo>
                    <a:cubicBezTo>
                      <a:pt x="419328" y="821566"/>
                      <a:pt x="408136" y="782685"/>
                      <a:pt x="383781" y="748547"/>
                    </a:cubicBezTo>
                    <a:cubicBezTo>
                      <a:pt x="380114" y="669842"/>
                      <a:pt x="397925" y="590813"/>
                      <a:pt x="423671" y="506231"/>
                    </a:cubicBezTo>
                    <a:cubicBezTo>
                      <a:pt x="416728" y="397313"/>
                      <a:pt x="429663" y="288404"/>
                      <a:pt x="445979" y="179486"/>
                    </a:cubicBezTo>
                    <a:cubicBezTo>
                      <a:pt x="458362" y="124545"/>
                      <a:pt x="480945" y="64424"/>
                      <a:pt x="514950" y="46107"/>
                    </a:cubicBezTo>
                    <a:cubicBezTo>
                      <a:pt x="524227" y="14008"/>
                      <a:pt x="504091" y="5407"/>
                      <a:pt x="481526" y="6064"/>
                    </a:cubicBezTo>
                    <a:cubicBezTo>
                      <a:pt x="452304" y="53813"/>
                      <a:pt x="411041" y="59451"/>
                      <a:pt x="370379" y="67195"/>
                    </a:cubicBezTo>
                    <a:cubicBezTo>
                      <a:pt x="318134" y="73139"/>
                      <a:pt x="305161" y="22390"/>
                      <a:pt x="253679" y="28295"/>
                    </a:cubicBezTo>
                    <a:close/>
                  </a:path>
                </a:pathLst>
              </a:custGeom>
              <a:solidFill>
                <a:srgbClr val="E9BABA"/>
              </a:solidFill>
              <a:ln w="9525" cap="flat">
                <a:no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8" name="Freeform: Shape 7">
                <a:extLst>
                  <a:ext uri="{FF2B5EF4-FFF2-40B4-BE49-F238E27FC236}">
                    <a16:creationId xmlns:a16="http://schemas.microsoft.com/office/drawing/2014/main" id="{6900A3AF-943A-9757-66C8-95FABC3E3396}"/>
                  </a:ext>
                </a:extLst>
              </p:cNvPr>
              <p:cNvSpPr/>
              <p:nvPr/>
            </p:nvSpPr>
            <p:spPr>
              <a:xfrm>
                <a:off x="3511116" y="3345180"/>
                <a:ext cx="616095" cy="438544"/>
              </a:xfrm>
              <a:custGeom>
                <a:avLst/>
                <a:gdLst>
                  <a:gd name="connsiteX0" fmla="*/ 0 w 474888"/>
                  <a:gd name="connsiteY0" fmla="*/ 196148 h 295624"/>
                  <a:gd name="connsiteX1" fmla="*/ 210160 w 474888"/>
                  <a:gd name="connsiteY1" fmla="*/ 281616 h 295624"/>
                  <a:gd name="connsiteX2" fmla="*/ 367074 w 474888"/>
                  <a:gd name="connsiteY2" fmla="*/ 239582 h 295624"/>
                  <a:gd name="connsiteX3" fmla="*/ 463744 w 474888"/>
                  <a:gd name="connsiteY3" fmla="*/ 183537 h 295624"/>
                  <a:gd name="connsiteX4" fmla="*/ 455333 w 474888"/>
                  <a:gd name="connsiteY4" fmla="*/ 71457 h 295624"/>
                  <a:gd name="connsiteX5" fmla="*/ 364274 w 474888"/>
                  <a:gd name="connsiteY5" fmla="*/ 0 h 295624"/>
                  <a:gd name="connsiteX6" fmla="*/ 267595 w 474888"/>
                  <a:gd name="connsiteY6" fmla="*/ 35033 h 295624"/>
                  <a:gd name="connsiteX7" fmla="*/ 127492 w 474888"/>
                  <a:gd name="connsiteY7" fmla="*/ 98079 h 295624"/>
                  <a:gd name="connsiteX8" fmla="*/ 26622 w 474888"/>
                  <a:gd name="connsiteY8" fmla="*/ 155515 h 295624"/>
                  <a:gd name="connsiteX9" fmla="*/ 0 w 474888"/>
                  <a:gd name="connsiteY9" fmla="*/ 196148 h 2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8" h="295624">
                    <a:moveTo>
                      <a:pt x="0" y="196148"/>
                    </a:moveTo>
                    <a:cubicBezTo>
                      <a:pt x="44434" y="256946"/>
                      <a:pt x="82525" y="325726"/>
                      <a:pt x="210160" y="281616"/>
                    </a:cubicBezTo>
                    <a:cubicBezTo>
                      <a:pt x="265262" y="278816"/>
                      <a:pt x="322640" y="285074"/>
                      <a:pt x="367074" y="239582"/>
                    </a:cubicBezTo>
                    <a:cubicBezTo>
                      <a:pt x="410042" y="204283"/>
                      <a:pt x="420776" y="193043"/>
                      <a:pt x="463744" y="183537"/>
                    </a:cubicBezTo>
                    <a:cubicBezTo>
                      <a:pt x="481574" y="133693"/>
                      <a:pt x="477460" y="99508"/>
                      <a:pt x="455333" y="71457"/>
                    </a:cubicBezTo>
                    <a:cubicBezTo>
                      <a:pt x="423462" y="29261"/>
                      <a:pt x="398326" y="19298"/>
                      <a:pt x="364274" y="0"/>
                    </a:cubicBezTo>
                    <a:cubicBezTo>
                      <a:pt x="332051" y="7115"/>
                      <a:pt x="299818" y="-5791"/>
                      <a:pt x="267595" y="35033"/>
                    </a:cubicBezTo>
                    <a:cubicBezTo>
                      <a:pt x="211150" y="26803"/>
                      <a:pt x="165268" y="50282"/>
                      <a:pt x="127492" y="98079"/>
                    </a:cubicBezTo>
                    <a:cubicBezTo>
                      <a:pt x="81524" y="104870"/>
                      <a:pt x="42748" y="118872"/>
                      <a:pt x="26622" y="155515"/>
                    </a:cubicBezTo>
                    <a:cubicBezTo>
                      <a:pt x="10058" y="165221"/>
                      <a:pt x="1619" y="178975"/>
                      <a:pt x="0"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grpSp>
        <p:sp>
          <p:nvSpPr>
            <p:cNvPr id="9" name="Cloud 8">
              <a:extLst>
                <a:ext uri="{FF2B5EF4-FFF2-40B4-BE49-F238E27FC236}">
                  <a16:creationId xmlns:a16="http://schemas.microsoft.com/office/drawing/2014/main" id="{B67A81B1-2119-9C05-8C61-B67FD2161E9A}"/>
                </a:ext>
              </a:extLst>
            </p:cNvPr>
            <p:cNvSpPr/>
            <p:nvPr/>
          </p:nvSpPr>
          <p:spPr>
            <a:xfrm>
              <a:off x="4305735" y="3207751"/>
              <a:ext cx="461112" cy="393539"/>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7" name="Cloud 16">
              <a:extLst>
                <a:ext uri="{FF2B5EF4-FFF2-40B4-BE49-F238E27FC236}">
                  <a16:creationId xmlns:a16="http://schemas.microsoft.com/office/drawing/2014/main" id="{90F8BC12-B212-F7F5-FC3A-9C0C1A8F687E}"/>
                </a:ext>
              </a:extLst>
            </p:cNvPr>
            <p:cNvSpPr/>
            <p:nvPr/>
          </p:nvSpPr>
          <p:spPr>
            <a:xfrm>
              <a:off x="3063525" y="3481357"/>
              <a:ext cx="461112" cy="39353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8" name="Cloud 17">
              <a:extLst>
                <a:ext uri="{FF2B5EF4-FFF2-40B4-BE49-F238E27FC236}">
                  <a16:creationId xmlns:a16="http://schemas.microsoft.com/office/drawing/2014/main" id="{5300416B-2B51-D0AC-0B2A-3E773136A390}"/>
                </a:ext>
              </a:extLst>
            </p:cNvPr>
            <p:cNvSpPr/>
            <p:nvPr/>
          </p:nvSpPr>
          <p:spPr>
            <a:xfrm>
              <a:off x="3014768" y="5690723"/>
              <a:ext cx="461112" cy="393539"/>
            </a:xfrm>
            <a:prstGeom prst="cloud">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grpSp>
    </p:spTree>
    <p:extLst>
      <p:ext uri="{BB962C8B-B14F-4D97-AF65-F5344CB8AC3E}">
        <p14:creationId xmlns:p14="http://schemas.microsoft.com/office/powerpoint/2010/main" val="115512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EC68-8DE6-D867-C15E-0B4AC290BF21}"/>
              </a:ext>
            </a:extLst>
          </p:cNvPr>
          <p:cNvSpPr>
            <a:spLocks noGrp="1"/>
          </p:cNvSpPr>
          <p:nvPr>
            <p:ph type="ctrTitle"/>
          </p:nvPr>
        </p:nvSpPr>
        <p:spPr>
          <a:xfrm>
            <a:off x="0" y="272616"/>
            <a:ext cx="11665975" cy="121613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SWI/SNF tumors of the gynecologic tract</a:t>
            </a:r>
          </a:p>
        </p:txBody>
      </p:sp>
      <p:grpSp>
        <p:nvGrpSpPr>
          <p:cNvPr id="70" name="Group 69">
            <a:extLst>
              <a:ext uri="{FF2B5EF4-FFF2-40B4-BE49-F238E27FC236}">
                <a16:creationId xmlns:a16="http://schemas.microsoft.com/office/drawing/2014/main" id="{FFD52D27-8317-3DD6-45D5-58B0DB95B79A}"/>
              </a:ext>
            </a:extLst>
          </p:cNvPr>
          <p:cNvGrpSpPr/>
          <p:nvPr/>
        </p:nvGrpSpPr>
        <p:grpSpPr>
          <a:xfrm>
            <a:off x="766429" y="2563312"/>
            <a:ext cx="6691145" cy="5117102"/>
            <a:chOff x="678396" y="2815779"/>
            <a:chExt cx="3788501" cy="2628580"/>
          </a:xfrm>
        </p:grpSpPr>
        <p:sp>
          <p:nvSpPr>
            <p:cNvPr id="8" name="Freeform: Shape 7">
              <a:extLst>
                <a:ext uri="{FF2B5EF4-FFF2-40B4-BE49-F238E27FC236}">
                  <a16:creationId xmlns:a16="http://schemas.microsoft.com/office/drawing/2014/main" id="{4E1A7A6F-680E-0644-269C-FB200930812D}"/>
                </a:ext>
              </a:extLst>
            </p:cNvPr>
            <p:cNvSpPr/>
            <p:nvPr/>
          </p:nvSpPr>
          <p:spPr>
            <a:xfrm>
              <a:off x="678396" y="2815779"/>
              <a:ext cx="3788501" cy="2628580"/>
            </a:xfrm>
            <a:custGeom>
              <a:avLst/>
              <a:gdLst>
                <a:gd name="connsiteX0" fmla="*/ 1455932 w 2920191"/>
                <a:gd name="connsiteY0" fmla="*/ 23 h 2135699"/>
                <a:gd name="connsiteX1" fmla="*/ 958928 w 2920191"/>
                <a:gd name="connsiteY1" fmla="*/ 216812 h 2135699"/>
                <a:gd name="connsiteX2" fmla="*/ 676425 w 2920191"/>
                <a:gd name="connsiteY2" fmla="*/ 415760 h 2135699"/>
                <a:gd name="connsiteX3" fmla="*/ 592863 w 2920191"/>
                <a:gd name="connsiteY3" fmla="*/ 316291 h 2135699"/>
                <a:gd name="connsiteX4" fmla="*/ 437681 w 2920191"/>
                <a:gd name="connsiteY4" fmla="*/ 244663 h 2135699"/>
                <a:gd name="connsiteX5" fmla="*/ 190993 w 2920191"/>
                <a:gd name="connsiteY5" fmla="*/ 145193 h 2135699"/>
                <a:gd name="connsiteX6" fmla="*/ 0 w 2920191"/>
                <a:gd name="connsiteY6" fmla="*/ 352095 h 2135699"/>
                <a:gd name="connsiteX7" fmla="*/ 107431 w 2920191"/>
                <a:gd name="connsiteY7" fmla="*/ 606756 h 2135699"/>
                <a:gd name="connsiteX8" fmla="*/ 111412 w 2920191"/>
                <a:gd name="connsiteY8" fmla="*/ 670411 h 2135699"/>
                <a:gd name="connsiteX9" fmla="*/ 123347 w 2920191"/>
                <a:gd name="connsiteY9" fmla="*/ 746011 h 2135699"/>
                <a:gd name="connsiteX10" fmla="*/ 167114 w 2920191"/>
                <a:gd name="connsiteY10" fmla="*/ 714188 h 2135699"/>
                <a:gd name="connsiteX11" fmla="*/ 222826 w 2920191"/>
                <a:gd name="connsiteY11" fmla="*/ 654495 h 2135699"/>
                <a:gd name="connsiteX12" fmla="*/ 262612 w 2920191"/>
                <a:gd name="connsiteY12" fmla="*/ 606756 h 2135699"/>
                <a:gd name="connsiteX13" fmla="*/ 250677 w 2920191"/>
                <a:gd name="connsiteY13" fmla="*/ 499323 h 2135699"/>
                <a:gd name="connsiteX14" fmla="*/ 346165 w 2920191"/>
                <a:gd name="connsiteY14" fmla="*/ 459528 h 2135699"/>
                <a:gd name="connsiteX15" fmla="*/ 218844 w 2920191"/>
                <a:gd name="connsiteY15" fmla="*/ 439640 h 2135699"/>
                <a:gd name="connsiteX16" fmla="*/ 242714 w 2920191"/>
                <a:gd name="connsiteY16" fmla="*/ 272523 h 2135699"/>
                <a:gd name="connsiteX17" fmla="*/ 366063 w 2920191"/>
                <a:gd name="connsiteY17" fmla="*/ 308328 h 2135699"/>
                <a:gd name="connsiteX18" fmla="*/ 457579 w 2920191"/>
                <a:gd name="connsiteY18" fmla="*/ 364040 h 2135699"/>
                <a:gd name="connsiteX19" fmla="*/ 557058 w 2920191"/>
                <a:gd name="connsiteY19" fmla="*/ 423723 h 2135699"/>
                <a:gd name="connsiteX20" fmla="*/ 612760 w 2920191"/>
                <a:gd name="connsiteY20" fmla="*/ 475444 h 2135699"/>
                <a:gd name="connsiteX21" fmla="*/ 807728 w 2920191"/>
                <a:gd name="connsiteY21" fmla="*/ 447593 h 2135699"/>
                <a:gd name="connsiteX22" fmla="*/ 978825 w 2920191"/>
                <a:gd name="connsiteY22" fmla="*/ 395863 h 2135699"/>
                <a:gd name="connsiteX23" fmla="*/ 676425 w 2920191"/>
                <a:gd name="connsiteY23" fmla="*/ 555026 h 2135699"/>
                <a:gd name="connsiteX24" fmla="*/ 676425 w 2920191"/>
                <a:gd name="connsiteY24" fmla="*/ 630625 h 2135699"/>
                <a:gd name="connsiteX25" fmla="*/ 986779 w 2920191"/>
                <a:gd name="connsiteY25" fmla="*/ 479425 h 2135699"/>
                <a:gd name="connsiteX26" fmla="*/ 1177774 w 2920191"/>
                <a:gd name="connsiteY26" fmla="*/ 873342 h 2135699"/>
                <a:gd name="connsiteX27" fmla="*/ 1201644 w 2920191"/>
                <a:gd name="connsiteY27" fmla="*/ 992709 h 2135699"/>
                <a:gd name="connsiteX28" fmla="*/ 1137978 w 2920191"/>
                <a:gd name="connsiteY28" fmla="*/ 1279192 h 2135699"/>
                <a:gd name="connsiteX29" fmla="*/ 1233476 w 2920191"/>
                <a:gd name="connsiteY29" fmla="*/ 1673108 h 2135699"/>
                <a:gd name="connsiteX30" fmla="*/ 1277243 w 2920191"/>
                <a:gd name="connsiteY30" fmla="*/ 2130689 h 2135699"/>
                <a:gd name="connsiteX31" fmla="*/ 1655062 w 2920191"/>
                <a:gd name="connsiteY31" fmla="*/ 2135699 h 2135699"/>
                <a:gd name="connsiteX32" fmla="*/ 1686714 w 2920191"/>
                <a:gd name="connsiteY32" fmla="*/ 1679147 h 2135699"/>
                <a:gd name="connsiteX33" fmla="*/ 1782202 w 2920191"/>
                <a:gd name="connsiteY33" fmla="*/ 1285231 h 2135699"/>
                <a:gd name="connsiteX34" fmla="*/ 1718546 w 2920191"/>
                <a:gd name="connsiteY34" fmla="*/ 998748 h 2135699"/>
                <a:gd name="connsiteX35" fmla="*/ 1742416 w 2920191"/>
                <a:gd name="connsiteY35" fmla="*/ 879371 h 2135699"/>
                <a:gd name="connsiteX36" fmla="*/ 1933402 w 2920191"/>
                <a:gd name="connsiteY36" fmla="*/ 485455 h 2135699"/>
                <a:gd name="connsiteX37" fmla="*/ 2243764 w 2920191"/>
                <a:gd name="connsiteY37" fmla="*/ 636655 h 2135699"/>
                <a:gd name="connsiteX38" fmla="*/ 2243764 w 2920191"/>
                <a:gd name="connsiteY38" fmla="*/ 561055 h 2135699"/>
                <a:gd name="connsiteX39" fmla="*/ 1941365 w 2920191"/>
                <a:gd name="connsiteY39" fmla="*/ 401902 h 2135699"/>
                <a:gd name="connsiteX40" fmla="*/ 2112462 w 2920191"/>
                <a:gd name="connsiteY40" fmla="*/ 453622 h 2135699"/>
                <a:gd name="connsiteX41" fmla="*/ 2307429 w 2920191"/>
                <a:gd name="connsiteY41" fmla="*/ 481483 h 2135699"/>
                <a:gd name="connsiteX42" fmla="*/ 2363132 w 2920191"/>
                <a:gd name="connsiteY42" fmla="*/ 429753 h 2135699"/>
                <a:gd name="connsiteX43" fmla="*/ 2462611 w 2920191"/>
                <a:gd name="connsiteY43" fmla="*/ 370069 h 2135699"/>
                <a:gd name="connsiteX44" fmla="*/ 2554127 w 2920191"/>
                <a:gd name="connsiteY44" fmla="*/ 314367 h 2135699"/>
                <a:gd name="connsiteX45" fmla="*/ 2677466 w 2920191"/>
                <a:gd name="connsiteY45" fmla="*/ 278553 h 2135699"/>
                <a:gd name="connsiteX46" fmla="*/ 2701345 w 2920191"/>
                <a:gd name="connsiteY46" fmla="*/ 445669 h 2135699"/>
                <a:gd name="connsiteX47" fmla="*/ 2574015 w 2920191"/>
                <a:gd name="connsiteY47" fmla="*/ 465567 h 2135699"/>
                <a:gd name="connsiteX48" fmla="*/ 2669513 w 2920191"/>
                <a:gd name="connsiteY48" fmla="*/ 505353 h 2135699"/>
                <a:gd name="connsiteX49" fmla="*/ 2657578 w 2920191"/>
                <a:gd name="connsiteY49" fmla="*/ 612785 h 2135699"/>
                <a:gd name="connsiteX50" fmla="*/ 2697364 w 2920191"/>
                <a:gd name="connsiteY50" fmla="*/ 660534 h 2135699"/>
                <a:gd name="connsiteX51" fmla="*/ 2753076 w 2920191"/>
                <a:gd name="connsiteY51" fmla="*/ 720217 h 2135699"/>
                <a:gd name="connsiteX52" fmla="*/ 2796843 w 2920191"/>
                <a:gd name="connsiteY52" fmla="*/ 752050 h 2135699"/>
                <a:gd name="connsiteX53" fmla="*/ 2808778 w 2920191"/>
                <a:gd name="connsiteY53" fmla="*/ 676450 h 2135699"/>
                <a:gd name="connsiteX54" fmla="*/ 2812759 w 2920191"/>
                <a:gd name="connsiteY54" fmla="*/ 612785 h 2135699"/>
                <a:gd name="connsiteX55" fmla="*/ 2920192 w 2920191"/>
                <a:gd name="connsiteY55" fmla="*/ 358134 h 2135699"/>
                <a:gd name="connsiteX56" fmla="*/ 2729196 w 2920191"/>
                <a:gd name="connsiteY56" fmla="*/ 151223 h 2135699"/>
                <a:gd name="connsiteX57" fmla="*/ 2482499 w 2920191"/>
                <a:gd name="connsiteY57" fmla="*/ 250702 h 2135699"/>
                <a:gd name="connsiteX58" fmla="*/ 2327327 w 2920191"/>
                <a:gd name="connsiteY58" fmla="*/ 322320 h 2135699"/>
                <a:gd name="connsiteX59" fmla="*/ 2243764 w 2920191"/>
                <a:gd name="connsiteY59" fmla="*/ 421799 h 2135699"/>
                <a:gd name="connsiteX60" fmla="*/ 1961262 w 2920191"/>
                <a:gd name="connsiteY60" fmla="*/ 222851 h 2135699"/>
                <a:gd name="connsiteX61" fmla="*/ 1455932 w 2920191"/>
                <a:gd name="connsiteY61" fmla="*/ 23 h 2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20191" h="2135699">
                  <a:moveTo>
                    <a:pt x="1455932" y="23"/>
                  </a:moveTo>
                  <a:cubicBezTo>
                    <a:pt x="1272529" y="-1320"/>
                    <a:pt x="1099983" y="56725"/>
                    <a:pt x="958928" y="216812"/>
                  </a:cubicBezTo>
                  <a:cubicBezTo>
                    <a:pt x="865306" y="288554"/>
                    <a:pt x="776267" y="406235"/>
                    <a:pt x="676425" y="415760"/>
                  </a:cubicBezTo>
                  <a:cubicBezTo>
                    <a:pt x="655099" y="376070"/>
                    <a:pt x="662081" y="308080"/>
                    <a:pt x="592863" y="316291"/>
                  </a:cubicBezTo>
                  <a:cubicBezTo>
                    <a:pt x="546409" y="260760"/>
                    <a:pt x="494746" y="236528"/>
                    <a:pt x="437681" y="244663"/>
                  </a:cubicBezTo>
                  <a:cubicBezTo>
                    <a:pt x="368958" y="143993"/>
                    <a:pt x="280538" y="141783"/>
                    <a:pt x="190993" y="145193"/>
                  </a:cubicBezTo>
                  <a:cubicBezTo>
                    <a:pt x="5880" y="149870"/>
                    <a:pt x="10695" y="255083"/>
                    <a:pt x="0" y="352095"/>
                  </a:cubicBezTo>
                  <a:cubicBezTo>
                    <a:pt x="2904" y="469891"/>
                    <a:pt x="52239" y="541252"/>
                    <a:pt x="107431" y="606756"/>
                  </a:cubicBezTo>
                  <a:cubicBezTo>
                    <a:pt x="121785" y="631235"/>
                    <a:pt x="138263" y="656238"/>
                    <a:pt x="111412" y="670411"/>
                  </a:cubicBezTo>
                  <a:cubicBezTo>
                    <a:pt x="68341" y="729828"/>
                    <a:pt x="50580" y="770843"/>
                    <a:pt x="123347" y="746011"/>
                  </a:cubicBezTo>
                  <a:cubicBezTo>
                    <a:pt x="153008" y="833375"/>
                    <a:pt x="157265" y="755612"/>
                    <a:pt x="167114" y="714188"/>
                  </a:cubicBezTo>
                  <a:cubicBezTo>
                    <a:pt x="213396" y="783359"/>
                    <a:pt x="225360" y="742220"/>
                    <a:pt x="222826" y="654495"/>
                  </a:cubicBezTo>
                  <a:cubicBezTo>
                    <a:pt x="270375" y="670335"/>
                    <a:pt x="308151" y="677117"/>
                    <a:pt x="262612" y="606756"/>
                  </a:cubicBezTo>
                  <a:cubicBezTo>
                    <a:pt x="300569" y="565532"/>
                    <a:pt x="320105" y="526689"/>
                    <a:pt x="250677" y="499323"/>
                  </a:cubicBezTo>
                  <a:lnTo>
                    <a:pt x="346165" y="459528"/>
                  </a:lnTo>
                  <a:cubicBezTo>
                    <a:pt x="306217" y="445440"/>
                    <a:pt x="265679" y="433077"/>
                    <a:pt x="218844" y="439640"/>
                  </a:cubicBezTo>
                  <a:cubicBezTo>
                    <a:pt x="173039" y="438582"/>
                    <a:pt x="87957" y="278534"/>
                    <a:pt x="242714" y="272523"/>
                  </a:cubicBezTo>
                  <a:cubicBezTo>
                    <a:pt x="293206" y="270390"/>
                    <a:pt x="329125" y="290126"/>
                    <a:pt x="366063" y="308328"/>
                  </a:cubicBezTo>
                  <a:cubicBezTo>
                    <a:pt x="394876" y="345552"/>
                    <a:pt x="425270" y="365307"/>
                    <a:pt x="457579" y="364040"/>
                  </a:cubicBezTo>
                  <a:cubicBezTo>
                    <a:pt x="489135" y="358315"/>
                    <a:pt x="522006" y="373517"/>
                    <a:pt x="557058" y="423723"/>
                  </a:cubicBezTo>
                  <a:lnTo>
                    <a:pt x="612760" y="475444"/>
                  </a:lnTo>
                  <a:cubicBezTo>
                    <a:pt x="654651" y="561112"/>
                    <a:pt x="736424" y="482835"/>
                    <a:pt x="807728" y="447593"/>
                  </a:cubicBezTo>
                  <a:cubicBezTo>
                    <a:pt x="888576" y="389224"/>
                    <a:pt x="935944" y="388662"/>
                    <a:pt x="978825" y="395863"/>
                  </a:cubicBezTo>
                  <a:cubicBezTo>
                    <a:pt x="887747" y="532842"/>
                    <a:pt x="720288" y="552739"/>
                    <a:pt x="676425" y="555026"/>
                  </a:cubicBezTo>
                  <a:lnTo>
                    <a:pt x="676425" y="630625"/>
                  </a:lnTo>
                  <a:cubicBezTo>
                    <a:pt x="775866" y="626349"/>
                    <a:pt x="880375" y="563817"/>
                    <a:pt x="986779" y="479425"/>
                  </a:cubicBezTo>
                  <a:cubicBezTo>
                    <a:pt x="1038461" y="616052"/>
                    <a:pt x="1067532" y="762737"/>
                    <a:pt x="1177774" y="873342"/>
                  </a:cubicBezTo>
                  <a:cubicBezTo>
                    <a:pt x="1204739" y="909327"/>
                    <a:pt x="1209626" y="949732"/>
                    <a:pt x="1201644" y="992709"/>
                  </a:cubicBezTo>
                  <a:cubicBezTo>
                    <a:pt x="1180412" y="1088197"/>
                    <a:pt x="1141760" y="1173236"/>
                    <a:pt x="1137978" y="1279192"/>
                  </a:cubicBezTo>
                  <a:cubicBezTo>
                    <a:pt x="1152790" y="1393435"/>
                    <a:pt x="1212340" y="1541806"/>
                    <a:pt x="1233476" y="1673108"/>
                  </a:cubicBezTo>
                  <a:cubicBezTo>
                    <a:pt x="1261327" y="1825641"/>
                    <a:pt x="1270033" y="1978165"/>
                    <a:pt x="1277243" y="2130689"/>
                  </a:cubicBezTo>
                  <a:cubicBezTo>
                    <a:pt x="1396325" y="2023018"/>
                    <a:pt x="1527113" y="2032400"/>
                    <a:pt x="1655062" y="2135699"/>
                  </a:cubicBezTo>
                  <a:cubicBezTo>
                    <a:pt x="1650157" y="1984195"/>
                    <a:pt x="1658862" y="1831671"/>
                    <a:pt x="1686714" y="1679147"/>
                  </a:cubicBezTo>
                  <a:cubicBezTo>
                    <a:pt x="1707850" y="1547835"/>
                    <a:pt x="1767400" y="1399474"/>
                    <a:pt x="1782202" y="1285231"/>
                  </a:cubicBezTo>
                  <a:cubicBezTo>
                    <a:pt x="1778430" y="1179265"/>
                    <a:pt x="1739778" y="1094226"/>
                    <a:pt x="1718546" y="998748"/>
                  </a:cubicBezTo>
                  <a:cubicBezTo>
                    <a:pt x="1710564" y="955771"/>
                    <a:pt x="1715451" y="915366"/>
                    <a:pt x="1742416" y="879371"/>
                  </a:cubicBezTo>
                  <a:cubicBezTo>
                    <a:pt x="1852658" y="768766"/>
                    <a:pt x="1881729" y="622091"/>
                    <a:pt x="1933402" y="485455"/>
                  </a:cubicBezTo>
                  <a:cubicBezTo>
                    <a:pt x="2039815" y="569846"/>
                    <a:pt x="2144323" y="632378"/>
                    <a:pt x="2243764" y="636655"/>
                  </a:cubicBezTo>
                  <a:lnTo>
                    <a:pt x="2243764" y="561055"/>
                  </a:lnTo>
                  <a:cubicBezTo>
                    <a:pt x="2199902" y="558769"/>
                    <a:pt x="2032443" y="538871"/>
                    <a:pt x="1941365" y="401902"/>
                  </a:cubicBezTo>
                  <a:cubicBezTo>
                    <a:pt x="1984237" y="394691"/>
                    <a:pt x="2031614" y="395253"/>
                    <a:pt x="2112462" y="453622"/>
                  </a:cubicBezTo>
                  <a:cubicBezTo>
                    <a:pt x="2183757" y="488865"/>
                    <a:pt x="2265529" y="567141"/>
                    <a:pt x="2307429" y="481483"/>
                  </a:cubicBezTo>
                  <a:lnTo>
                    <a:pt x="2363132" y="429753"/>
                  </a:lnTo>
                  <a:cubicBezTo>
                    <a:pt x="2398184" y="379546"/>
                    <a:pt x="2431054" y="364354"/>
                    <a:pt x="2462611" y="370069"/>
                  </a:cubicBezTo>
                  <a:cubicBezTo>
                    <a:pt x="2494920" y="371336"/>
                    <a:pt x="2525314" y="351591"/>
                    <a:pt x="2554127" y="314367"/>
                  </a:cubicBezTo>
                  <a:cubicBezTo>
                    <a:pt x="2591055" y="296155"/>
                    <a:pt x="2626974" y="276419"/>
                    <a:pt x="2677466" y="278553"/>
                  </a:cubicBezTo>
                  <a:cubicBezTo>
                    <a:pt x="2832228" y="284563"/>
                    <a:pt x="2747141" y="444621"/>
                    <a:pt x="2701345" y="445669"/>
                  </a:cubicBezTo>
                  <a:cubicBezTo>
                    <a:pt x="2654501" y="439106"/>
                    <a:pt x="2613973" y="451470"/>
                    <a:pt x="2574015" y="465567"/>
                  </a:cubicBezTo>
                  <a:lnTo>
                    <a:pt x="2669513" y="505353"/>
                  </a:lnTo>
                  <a:cubicBezTo>
                    <a:pt x="2600085" y="532718"/>
                    <a:pt x="2619621" y="571561"/>
                    <a:pt x="2657578" y="612785"/>
                  </a:cubicBezTo>
                  <a:cubicBezTo>
                    <a:pt x="2612029" y="683146"/>
                    <a:pt x="2649815" y="676364"/>
                    <a:pt x="2697364" y="660534"/>
                  </a:cubicBezTo>
                  <a:cubicBezTo>
                    <a:pt x="2694830" y="748259"/>
                    <a:pt x="2706794" y="789388"/>
                    <a:pt x="2753076" y="720217"/>
                  </a:cubicBezTo>
                  <a:cubicBezTo>
                    <a:pt x="2762925" y="761642"/>
                    <a:pt x="2767182" y="839404"/>
                    <a:pt x="2796843" y="752050"/>
                  </a:cubicBezTo>
                  <a:cubicBezTo>
                    <a:pt x="2869604" y="776872"/>
                    <a:pt x="2851850" y="735867"/>
                    <a:pt x="2808778" y="676450"/>
                  </a:cubicBezTo>
                  <a:cubicBezTo>
                    <a:pt x="2781927" y="662267"/>
                    <a:pt x="2798396" y="637264"/>
                    <a:pt x="2812759" y="612785"/>
                  </a:cubicBezTo>
                  <a:cubicBezTo>
                    <a:pt x="2867947" y="547282"/>
                    <a:pt x="2917287" y="475920"/>
                    <a:pt x="2920192" y="358134"/>
                  </a:cubicBezTo>
                  <a:cubicBezTo>
                    <a:pt x="2909495" y="261122"/>
                    <a:pt x="2914305" y="155899"/>
                    <a:pt x="2729196" y="151223"/>
                  </a:cubicBezTo>
                  <a:cubicBezTo>
                    <a:pt x="2639652" y="147822"/>
                    <a:pt x="2551231" y="150022"/>
                    <a:pt x="2482499" y="250702"/>
                  </a:cubicBezTo>
                  <a:cubicBezTo>
                    <a:pt x="2425444" y="242558"/>
                    <a:pt x="2373771" y="266799"/>
                    <a:pt x="2327327" y="322320"/>
                  </a:cubicBezTo>
                  <a:cubicBezTo>
                    <a:pt x="2258109" y="314119"/>
                    <a:pt x="2265091" y="382109"/>
                    <a:pt x="2243764" y="421799"/>
                  </a:cubicBezTo>
                  <a:cubicBezTo>
                    <a:pt x="2143914" y="412265"/>
                    <a:pt x="2054884" y="294593"/>
                    <a:pt x="1961262" y="222851"/>
                  </a:cubicBezTo>
                  <a:cubicBezTo>
                    <a:pt x="1820207" y="62754"/>
                    <a:pt x="1649471" y="2909"/>
                    <a:pt x="1455932" y="23"/>
                  </a:cubicBezTo>
                  <a:close/>
                </a:path>
              </a:pathLst>
            </a:custGeom>
            <a:solidFill>
              <a:srgbClr val="F1E7E7"/>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9" name="Freeform: Shape 8">
              <a:extLst>
                <a:ext uri="{FF2B5EF4-FFF2-40B4-BE49-F238E27FC236}">
                  <a16:creationId xmlns:a16="http://schemas.microsoft.com/office/drawing/2014/main" id="{1ABCF12C-84C6-BA13-70FF-A90C5DC2851E}"/>
                </a:ext>
              </a:extLst>
            </p:cNvPr>
            <p:cNvSpPr/>
            <p:nvPr/>
          </p:nvSpPr>
          <p:spPr>
            <a:xfrm>
              <a:off x="1939723" y="3172130"/>
              <a:ext cx="1174440" cy="1321562"/>
            </a:xfrm>
            <a:custGeom>
              <a:avLst/>
              <a:gdLst>
                <a:gd name="connsiteX0" fmla="*/ 70445 w 905263"/>
                <a:gd name="connsiteY0" fmla="*/ 23425 h 1073758"/>
                <a:gd name="connsiteX1" fmla="*/ 81561 w 905263"/>
                <a:gd name="connsiteY1" fmla="*/ 1194 h 1073758"/>
                <a:gd name="connsiteX2" fmla="*/ 858715 w 905263"/>
                <a:gd name="connsiteY2" fmla="*/ 10985 h 1073758"/>
                <a:gd name="connsiteX3" fmla="*/ 905264 w 905263"/>
                <a:gd name="connsiteY3" fmla="*/ 29454 h 1073758"/>
                <a:gd name="connsiteX4" fmla="*/ 644069 w 905263"/>
                <a:gd name="connsiteY4" fmla="*/ 262865 h 1073758"/>
                <a:gd name="connsiteX5" fmla="*/ 521806 w 905263"/>
                <a:gd name="connsiteY5" fmla="*/ 551853 h 1073758"/>
                <a:gd name="connsiteX6" fmla="*/ 516253 w 905263"/>
                <a:gd name="connsiteY6" fmla="*/ 685232 h 1073758"/>
                <a:gd name="connsiteX7" fmla="*/ 527359 w 905263"/>
                <a:gd name="connsiteY7" fmla="*/ 801932 h 1073758"/>
                <a:gd name="connsiteX8" fmla="*/ 521806 w 905263"/>
                <a:gd name="connsiteY8" fmla="*/ 1024226 h 1073758"/>
                <a:gd name="connsiteX9" fmla="*/ 453912 w 905263"/>
                <a:gd name="connsiteY9" fmla="*/ 1018197 h 1073758"/>
                <a:gd name="connsiteX10" fmla="*/ 448349 w 905263"/>
                <a:gd name="connsiteY10" fmla="*/ 795903 h 1073758"/>
                <a:gd name="connsiteX11" fmla="*/ 459465 w 905263"/>
                <a:gd name="connsiteY11" fmla="*/ 679193 h 1073758"/>
                <a:gd name="connsiteX12" fmla="*/ 453912 w 905263"/>
                <a:gd name="connsiteY12" fmla="*/ 545814 h 1073758"/>
                <a:gd name="connsiteX13" fmla="*/ 331649 w 905263"/>
                <a:gd name="connsiteY13" fmla="*/ 256835 h 1073758"/>
                <a:gd name="connsiteX14" fmla="*/ 70445 w 905263"/>
                <a:gd name="connsiteY14" fmla="*/ 23425 h 107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263" h="1073758">
                  <a:moveTo>
                    <a:pt x="70445" y="23425"/>
                  </a:moveTo>
                  <a:cubicBezTo>
                    <a:pt x="-94299" y="-7769"/>
                    <a:pt x="81561" y="1194"/>
                    <a:pt x="81561" y="1194"/>
                  </a:cubicBezTo>
                  <a:lnTo>
                    <a:pt x="858715" y="10985"/>
                  </a:lnTo>
                  <a:lnTo>
                    <a:pt x="905264" y="29454"/>
                  </a:lnTo>
                  <a:cubicBezTo>
                    <a:pt x="740519" y="60649"/>
                    <a:pt x="660690" y="142792"/>
                    <a:pt x="644069" y="262865"/>
                  </a:cubicBezTo>
                  <a:cubicBezTo>
                    <a:pt x="610722" y="364753"/>
                    <a:pt x="525511" y="477749"/>
                    <a:pt x="521806" y="551853"/>
                  </a:cubicBezTo>
                  <a:lnTo>
                    <a:pt x="516253" y="685232"/>
                  </a:lnTo>
                  <a:cubicBezTo>
                    <a:pt x="514415" y="721360"/>
                    <a:pt x="501689" y="752050"/>
                    <a:pt x="527359" y="801932"/>
                  </a:cubicBezTo>
                  <a:cubicBezTo>
                    <a:pt x="545723" y="886133"/>
                    <a:pt x="531988" y="954294"/>
                    <a:pt x="521806" y="1024226"/>
                  </a:cubicBezTo>
                  <a:cubicBezTo>
                    <a:pt x="511624" y="1094159"/>
                    <a:pt x="464094" y="1088130"/>
                    <a:pt x="453912" y="1018197"/>
                  </a:cubicBezTo>
                  <a:cubicBezTo>
                    <a:pt x="443730" y="948265"/>
                    <a:pt x="429995" y="880104"/>
                    <a:pt x="448349" y="795903"/>
                  </a:cubicBezTo>
                  <a:cubicBezTo>
                    <a:pt x="474029" y="746011"/>
                    <a:pt x="461303" y="715331"/>
                    <a:pt x="459465" y="679193"/>
                  </a:cubicBezTo>
                  <a:lnTo>
                    <a:pt x="453912" y="545814"/>
                  </a:lnTo>
                  <a:cubicBezTo>
                    <a:pt x="450207" y="471719"/>
                    <a:pt x="364987" y="358715"/>
                    <a:pt x="331649" y="256835"/>
                  </a:cubicBezTo>
                  <a:cubicBezTo>
                    <a:pt x="315018" y="136763"/>
                    <a:pt x="235199" y="54619"/>
                    <a:pt x="70445" y="23425"/>
                  </a:cubicBezTo>
                  <a:close/>
                </a:path>
              </a:pathLst>
            </a:custGeom>
            <a:solidFill>
              <a:srgbClr val="F3D7D7"/>
            </a:solidFill>
            <a:ln w="15570" cap="flat">
              <a:solidFill>
                <a:srgbClr val="B7B7B7"/>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1" name="Freeform: Shape 10">
              <a:extLst>
                <a:ext uri="{FF2B5EF4-FFF2-40B4-BE49-F238E27FC236}">
                  <a16:creationId xmlns:a16="http://schemas.microsoft.com/office/drawing/2014/main" id="{705FD63E-6A06-B646-5366-881F26208895}"/>
                </a:ext>
              </a:extLst>
            </p:cNvPr>
            <p:cNvSpPr/>
            <p:nvPr/>
          </p:nvSpPr>
          <p:spPr>
            <a:xfrm>
              <a:off x="1018079" y="3337759"/>
              <a:ext cx="616096" cy="445965"/>
            </a:xfrm>
            <a:custGeom>
              <a:avLst/>
              <a:gdLst>
                <a:gd name="connsiteX0" fmla="*/ 474889 w 474889"/>
                <a:gd name="connsiteY0" fmla="*/ 196148 h 295619"/>
                <a:gd name="connsiteX1" fmla="*/ 264730 w 474889"/>
                <a:gd name="connsiteY1" fmla="*/ 281607 h 295619"/>
                <a:gd name="connsiteX2" fmla="*/ 107815 w 474889"/>
                <a:gd name="connsiteY2" fmla="*/ 239573 h 295619"/>
                <a:gd name="connsiteX3" fmla="*/ 11146 w 474889"/>
                <a:gd name="connsiteY3" fmla="*/ 183537 h 295619"/>
                <a:gd name="connsiteX4" fmla="*/ 19547 w 474889"/>
                <a:gd name="connsiteY4" fmla="*/ 71457 h 295619"/>
                <a:gd name="connsiteX5" fmla="*/ 110615 w 474889"/>
                <a:gd name="connsiteY5" fmla="*/ 0 h 295619"/>
                <a:gd name="connsiteX6" fmla="*/ 207284 w 474889"/>
                <a:gd name="connsiteY6" fmla="*/ 35023 h 295619"/>
                <a:gd name="connsiteX7" fmla="*/ 347388 w 474889"/>
                <a:gd name="connsiteY7" fmla="*/ 98069 h 295619"/>
                <a:gd name="connsiteX8" fmla="*/ 448267 w 474889"/>
                <a:gd name="connsiteY8" fmla="*/ 155515 h 295619"/>
                <a:gd name="connsiteX9" fmla="*/ 474889 w 474889"/>
                <a:gd name="connsiteY9" fmla="*/ 196148 h 29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9" h="295619">
                  <a:moveTo>
                    <a:pt x="474889" y="196148"/>
                  </a:moveTo>
                  <a:cubicBezTo>
                    <a:pt x="430455" y="256937"/>
                    <a:pt x="392365" y="325726"/>
                    <a:pt x="264730" y="281607"/>
                  </a:cubicBezTo>
                  <a:cubicBezTo>
                    <a:pt x="209618" y="278816"/>
                    <a:pt x="152249" y="285074"/>
                    <a:pt x="107815" y="239573"/>
                  </a:cubicBezTo>
                  <a:cubicBezTo>
                    <a:pt x="64848" y="204283"/>
                    <a:pt x="54103" y="193034"/>
                    <a:pt x="11146" y="183537"/>
                  </a:cubicBezTo>
                  <a:cubicBezTo>
                    <a:pt x="-6685" y="133693"/>
                    <a:pt x="-2570" y="99508"/>
                    <a:pt x="19547" y="71457"/>
                  </a:cubicBezTo>
                  <a:cubicBezTo>
                    <a:pt x="51427" y="29261"/>
                    <a:pt x="76563" y="19298"/>
                    <a:pt x="110615" y="0"/>
                  </a:cubicBezTo>
                  <a:cubicBezTo>
                    <a:pt x="142838" y="7115"/>
                    <a:pt x="175061" y="-5801"/>
                    <a:pt x="207284" y="35023"/>
                  </a:cubicBezTo>
                  <a:cubicBezTo>
                    <a:pt x="263739" y="26803"/>
                    <a:pt x="309612" y="50283"/>
                    <a:pt x="347388" y="98069"/>
                  </a:cubicBezTo>
                  <a:cubicBezTo>
                    <a:pt x="393365" y="104870"/>
                    <a:pt x="432141" y="118872"/>
                    <a:pt x="448267" y="155515"/>
                  </a:cubicBezTo>
                  <a:cubicBezTo>
                    <a:pt x="464821" y="165221"/>
                    <a:pt x="473270" y="178975"/>
                    <a:pt x="474889"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3" name="Freeform: Shape 12">
              <a:extLst>
                <a:ext uri="{FF2B5EF4-FFF2-40B4-BE49-F238E27FC236}">
                  <a16:creationId xmlns:a16="http://schemas.microsoft.com/office/drawing/2014/main" id="{80ABB441-E066-0F61-FC8E-F12898DD2712}"/>
                </a:ext>
              </a:extLst>
            </p:cNvPr>
            <p:cNvSpPr/>
            <p:nvPr/>
          </p:nvSpPr>
          <p:spPr>
            <a:xfrm>
              <a:off x="2237110" y="4363708"/>
              <a:ext cx="671070" cy="1028952"/>
            </a:xfrm>
            <a:custGeom>
              <a:avLst/>
              <a:gdLst>
                <a:gd name="connsiteX0" fmla="*/ 253679 w 517263"/>
                <a:gd name="connsiteY0" fmla="*/ 28295 h 836015"/>
                <a:gd name="connsiteX1" fmla="*/ 146875 w 517263"/>
                <a:gd name="connsiteY1" fmla="*/ 61166 h 836015"/>
                <a:gd name="connsiteX2" fmla="*/ 35728 w 517263"/>
                <a:gd name="connsiteY2" fmla="*/ 34 h 836015"/>
                <a:gd name="connsiteX3" fmla="*/ 2314 w 517263"/>
                <a:gd name="connsiteY3" fmla="*/ 40078 h 836015"/>
                <a:gd name="connsiteX4" fmla="*/ 71285 w 517263"/>
                <a:gd name="connsiteY4" fmla="*/ 173456 h 836015"/>
                <a:gd name="connsiteX5" fmla="*/ 93592 w 517263"/>
                <a:gd name="connsiteY5" fmla="*/ 500202 h 836015"/>
                <a:gd name="connsiteX6" fmla="*/ 133483 w 517263"/>
                <a:gd name="connsiteY6" fmla="*/ 742518 h 836015"/>
                <a:gd name="connsiteX7" fmla="*/ 105632 w 517263"/>
                <a:gd name="connsiteY7" fmla="*/ 836015 h 836015"/>
                <a:gd name="connsiteX8" fmla="*/ 409546 w 517263"/>
                <a:gd name="connsiteY8" fmla="*/ 835901 h 836015"/>
                <a:gd name="connsiteX9" fmla="*/ 383781 w 517263"/>
                <a:gd name="connsiteY9" fmla="*/ 748547 h 836015"/>
                <a:gd name="connsiteX10" fmla="*/ 423671 w 517263"/>
                <a:gd name="connsiteY10" fmla="*/ 506231 h 836015"/>
                <a:gd name="connsiteX11" fmla="*/ 445979 w 517263"/>
                <a:gd name="connsiteY11" fmla="*/ 179486 h 836015"/>
                <a:gd name="connsiteX12" fmla="*/ 514950 w 517263"/>
                <a:gd name="connsiteY12" fmla="*/ 46107 h 836015"/>
                <a:gd name="connsiteX13" fmla="*/ 481526 w 517263"/>
                <a:gd name="connsiteY13" fmla="*/ 6064 h 836015"/>
                <a:gd name="connsiteX14" fmla="*/ 370379 w 517263"/>
                <a:gd name="connsiteY14" fmla="*/ 67195 h 836015"/>
                <a:gd name="connsiteX15" fmla="*/ 253679 w 517263"/>
                <a:gd name="connsiteY15" fmla="*/ 28295 h 83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263" h="836015">
                  <a:moveTo>
                    <a:pt x="253679" y="28295"/>
                  </a:moveTo>
                  <a:cubicBezTo>
                    <a:pt x="212102" y="16351"/>
                    <a:pt x="199120" y="67110"/>
                    <a:pt x="146875" y="61166"/>
                  </a:cubicBezTo>
                  <a:cubicBezTo>
                    <a:pt x="106222" y="53413"/>
                    <a:pt x="64960" y="47783"/>
                    <a:pt x="35728" y="34"/>
                  </a:cubicBezTo>
                  <a:cubicBezTo>
                    <a:pt x="13173" y="-623"/>
                    <a:pt x="-6963" y="7969"/>
                    <a:pt x="2314" y="40078"/>
                  </a:cubicBezTo>
                  <a:cubicBezTo>
                    <a:pt x="36318" y="58394"/>
                    <a:pt x="58902" y="118516"/>
                    <a:pt x="71285" y="173456"/>
                  </a:cubicBezTo>
                  <a:cubicBezTo>
                    <a:pt x="87601" y="282365"/>
                    <a:pt x="100536" y="391284"/>
                    <a:pt x="93592" y="500202"/>
                  </a:cubicBezTo>
                  <a:cubicBezTo>
                    <a:pt x="119338" y="584784"/>
                    <a:pt x="137150" y="663813"/>
                    <a:pt x="133483" y="742518"/>
                  </a:cubicBezTo>
                  <a:cubicBezTo>
                    <a:pt x="109127" y="776655"/>
                    <a:pt x="94811" y="825319"/>
                    <a:pt x="105632" y="836015"/>
                  </a:cubicBezTo>
                  <a:cubicBezTo>
                    <a:pt x="197957" y="772360"/>
                    <a:pt x="307933" y="768492"/>
                    <a:pt x="409546" y="835901"/>
                  </a:cubicBezTo>
                  <a:cubicBezTo>
                    <a:pt x="419328" y="821566"/>
                    <a:pt x="408136" y="782685"/>
                    <a:pt x="383781" y="748547"/>
                  </a:cubicBezTo>
                  <a:cubicBezTo>
                    <a:pt x="380114" y="669842"/>
                    <a:pt x="397925" y="590813"/>
                    <a:pt x="423671" y="506231"/>
                  </a:cubicBezTo>
                  <a:cubicBezTo>
                    <a:pt x="416728" y="397313"/>
                    <a:pt x="429663" y="288404"/>
                    <a:pt x="445979" y="179486"/>
                  </a:cubicBezTo>
                  <a:cubicBezTo>
                    <a:pt x="458362" y="124545"/>
                    <a:pt x="480945" y="64424"/>
                    <a:pt x="514950" y="46107"/>
                  </a:cubicBezTo>
                  <a:cubicBezTo>
                    <a:pt x="524227" y="14008"/>
                    <a:pt x="504091" y="5407"/>
                    <a:pt x="481526" y="6064"/>
                  </a:cubicBezTo>
                  <a:cubicBezTo>
                    <a:pt x="452304" y="53813"/>
                    <a:pt x="411041" y="59451"/>
                    <a:pt x="370379" y="67195"/>
                  </a:cubicBezTo>
                  <a:cubicBezTo>
                    <a:pt x="318134" y="73139"/>
                    <a:pt x="305161" y="22390"/>
                    <a:pt x="253679" y="28295"/>
                  </a:cubicBezTo>
                  <a:close/>
                </a:path>
              </a:pathLst>
            </a:custGeom>
            <a:solidFill>
              <a:srgbClr val="E9BABA"/>
            </a:solidFill>
            <a:ln w="9525" cap="flat">
              <a:no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5" name="Freeform: Shape 14">
              <a:extLst>
                <a:ext uri="{FF2B5EF4-FFF2-40B4-BE49-F238E27FC236}">
                  <a16:creationId xmlns:a16="http://schemas.microsoft.com/office/drawing/2014/main" id="{68FE8DC5-2AED-A73A-4F47-B6FD0F51B046}"/>
                </a:ext>
              </a:extLst>
            </p:cNvPr>
            <p:cNvSpPr/>
            <p:nvPr/>
          </p:nvSpPr>
          <p:spPr>
            <a:xfrm>
              <a:off x="3511116" y="3345180"/>
              <a:ext cx="616095" cy="438544"/>
            </a:xfrm>
            <a:custGeom>
              <a:avLst/>
              <a:gdLst>
                <a:gd name="connsiteX0" fmla="*/ 0 w 474888"/>
                <a:gd name="connsiteY0" fmla="*/ 196148 h 295624"/>
                <a:gd name="connsiteX1" fmla="*/ 210160 w 474888"/>
                <a:gd name="connsiteY1" fmla="*/ 281616 h 295624"/>
                <a:gd name="connsiteX2" fmla="*/ 367074 w 474888"/>
                <a:gd name="connsiteY2" fmla="*/ 239582 h 295624"/>
                <a:gd name="connsiteX3" fmla="*/ 463744 w 474888"/>
                <a:gd name="connsiteY3" fmla="*/ 183537 h 295624"/>
                <a:gd name="connsiteX4" fmla="*/ 455333 w 474888"/>
                <a:gd name="connsiteY4" fmla="*/ 71457 h 295624"/>
                <a:gd name="connsiteX5" fmla="*/ 364274 w 474888"/>
                <a:gd name="connsiteY5" fmla="*/ 0 h 295624"/>
                <a:gd name="connsiteX6" fmla="*/ 267595 w 474888"/>
                <a:gd name="connsiteY6" fmla="*/ 35033 h 295624"/>
                <a:gd name="connsiteX7" fmla="*/ 127492 w 474888"/>
                <a:gd name="connsiteY7" fmla="*/ 98079 h 295624"/>
                <a:gd name="connsiteX8" fmla="*/ 26622 w 474888"/>
                <a:gd name="connsiteY8" fmla="*/ 155515 h 295624"/>
                <a:gd name="connsiteX9" fmla="*/ 0 w 474888"/>
                <a:gd name="connsiteY9" fmla="*/ 196148 h 2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8" h="295624">
                  <a:moveTo>
                    <a:pt x="0" y="196148"/>
                  </a:moveTo>
                  <a:cubicBezTo>
                    <a:pt x="44434" y="256946"/>
                    <a:pt x="82525" y="325726"/>
                    <a:pt x="210160" y="281616"/>
                  </a:cubicBezTo>
                  <a:cubicBezTo>
                    <a:pt x="265262" y="278816"/>
                    <a:pt x="322640" y="285074"/>
                    <a:pt x="367074" y="239582"/>
                  </a:cubicBezTo>
                  <a:cubicBezTo>
                    <a:pt x="410042" y="204283"/>
                    <a:pt x="420776" y="193043"/>
                    <a:pt x="463744" y="183537"/>
                  </a:cubicBezTo>
                  <a:cubicBezTo>
                    <a:pt x="481574" y="133693"/>
                    <a:pt x="477460" y="99508"/>
                    <a:pt x="455333" y="71457"/>
                  </a:cubicBezTo>
                  <a:cubicBezTo>
                    <a:pt x="423462" y="29261"/>
                    <a:pt x="398326" y="19298"/>
                    <a:pt x="364274" y="0"/>
                  </a:cubicBezTo>
                  <a:cubicBezTo>
                    <a:pt x="332051" y="7115"/>
                    <a:pt x="299818" y="-5791"/>
                    <a:pt x="267595" y="35033"/>
                  </a:cubicBezTo>
                  <a:cubicBezTo>
                    <a:pt x="211150" y="26803"/>
                    <a:pt x="165268" y="50282"/>
                    <a:pt x="127492" y="98079"/>
                  </a:cubicBezTo>
                  <a:cubicBezTo>
                    <a:pt x="81524" y="104870"/>
                    <a:pt x="42748" y="118872"/>
                    <a:pt x="26622" y="155515"/>
                  </a:cubicBezTo>
                  <a:cubicBezTo>
                    <a:pt x="10058" y="165221"/>
                    <a:pt x="1619" y="178975"/>
                    <a:pt x="0"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grpSp>
      <p:sp>
        <p:nvSpPr>
          <p:cNvPr id="71" name="TextBox 70">
            <a:extLst>
              <a:ext uri="{FF2B5EF4-FFF2-40B4-BE49-F238E27FC236}">
                <a16:creationId xmlns:a16="http://schemas.microsoft.com/office/drawing/2014/main" id="{33D8EB8A-C2E0-4246-CF08-36F444599948}"/>
              </a:ext>
            </a:extLst>
          </p:cNvPr>
          <p:cNvSpPr txBox="1"/>
          <p:nvPr/>
        </p:nvSpPr>
        <p:spPr>
          <a:xfrm flipH="1">
            <a:off x="5111607" y="4611549"/>
            <a:ext cx="10985493" cy="120032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solidFill>
                  <a:srgbClr val="4472C4"/>
                </a:solidFill>
              </a:rPr>
              <a:t>De/undifferentiated endometrial carcinoma (SMARCA4/B1, ARID1A/B)</a:t>
            </a:r>
          </a:p>
          <a:p>
            <a:r>
              <a:rPr lang="en-US" sz="2400" dirty="0">
                <a:solidFill>
                  <a:srgbClr val="4472C4"/>
                </a:solidFill>
              </a:rPr>
              <a:t>Clear cell/endometrioid carcinoma (ARID1A)</a:t>
            </a:r>
          </a:p>
          <a:p>
            <a:r>
              <a:rPr lang="en-US" sz="2400" dirty="0">
                <a:solidFill>
                  <a:srgbClr val="4472C4"/>
                </a:solidFill>
              </a:rPr>
              <a:t>SMARCA4-deficient uterine sarcoma</a:t>
            </a:r>
          </a:p>
        </p:txBody>
      </p:sp>
      <p:sp>
        <p:nvSpPr>
          <p:cNvPr id="4" name="Cloud 3">
            <a:extLst>
              <a:ext uri="{FF2B5EF4-FFF2-40B4-BE49-F238E27FC236}">
                <a16:creationId xmlns:a16="http://schemas.microsoft.com/office/drawing/2014/main" id="{47AE3320-520C-CDD4-B932-B31B0354EB62}"/>
              </a:ext>
            </a:extLst>
          </p:cNvPr>
          <p:cNvSpPr/>
          <p:nvPr/>
        </p:nvSpPr>
        <p:spPr>
          <a:xfrm>
            <a:off x="5967731" y="3591622"/>
            <a:ext cx="691668" cy="590309"/>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6" name="Cloud 5">
            <a:extLst>
              <a:ext uri="{FF2B5EF4-FFF2-40B4-BE49-F238E27FC236}">
                <a16:creationId xmlns:a16="http://schemas.microsoft.com/office/drawing/2014/main" id="{C23D7937-06F5-9CD8-AB93-093613223286}"/>
              </a:ext>
            </a:extLst>
          </p:cNvPr>
          <p:cNvSpPr/>
          <p:nvPr/>
        </p:nvSpPr>
        <p:spPr>
          <a:xfrm>
            <a:off x="4104416" y="4002031"/>
            <a:ext cx="691668" cy="59030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7" name="Cloud 6">
            <a:extLst>
              <a:ext uri="{FF2B5EF4-FFF2-40B4-BE49-F238E27FC236}">
                <a16:creationId xmlns:a16="http://schemas.microsoft.com/office/drawing/2014/main" id="{EE332DBE-77DC-9367-FE36-40C3F29D8C1E}"/>
              </a:ext>
            </a:extLst>
          </p:cNvPr>
          <p:cNvSpPr/>
          <p:nvPr/>
        </p:nvSpPr>
        <p:spPr>
          <a:xfrm>
            <a:off x="4031280" y="7316080"/>
            <a:ext cx="691668" cy="590309"/>
          </a:xfrm>
          <a:prstGeom prst="cloud">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0" name="TextBox 9">
            <a:extLst>
              <a:ext uri="{FF2B5EF4-FFF2-40B4-BE49-F238E27FC236}">
                <a16:creationId xmlns:a16="http://schemas.microsoft.com/office/drawing/2014/main" id="{4FA0AF16-AC8F-FBC3-A582-E8188FBA8917}"/>
              </a:ext>
            </a:extLst>
          </p:cNvPr>
          <p:cNvSpPr txBox="1"/>
          <p:nvPr/>
        </p:nvSpPr>
        <p:spPr>
          <a:xfrm flipH="1">
            <a:off x="7655804" y="2178773"/>
            <a:ext cx="10468139" cy="15696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solidFill>
                  <a:srgbClr val="FF0000"/>
                </a:solidFill>
              </a:rPr>
              <a:t>Small cell carcinoma of the ovary, hypercalcemic type (SMARCA4)</a:t>
            </a:r>
          </a:p>
          <a:p>
            <a:r>
              <a:rPr lang="en-US" sz="2400" dirty="0">
                <a:solidFill>
                  <a:srgbClr val="FF0000"/>
                </a:solidFill>
              </a:rPr>
              <a:t>De/undifferentiated ovarian carcinoma (SMARCA4/B1, ARID1A/B)</a:t>
            </a:r>
          </a:p>
          <a:p>
            <a:r>
              <a:rPr lang="en-US" sz="2400" dirty="0">
                <a:solidFill>
                  <a:srgbClr val="FF0000"/>
                </a:solidFill>
              </a:rPr>
              <a:t>Clear cell/endometrioid carcinoma (ARID1A)</a:t>
            </a:r>
          </a:p>
          <a:p>
            <a:r>
              <a:rPr lang="en-US" sz="2400" dirty="0">
                <a:solidFill>
                  <a:srgbClr val="FF0000"/>
                </a:solidFill>
              </a:rPr>
              <a:t>Anaplastic ca in mucinous tumors (SMARCA4, ARID1A, SMARCB1)</a:t>
            </a:r>
          </a:p>
        </p:txBody>
      </p:sp>
      <p:sp>
        <p:nvSpPr>
          <p:cNvPr id="12" name="TextBox 11">
            <a:extLst>
              <a:ext uri="{FF2B5EF4-FFF2-40B4-BE49-F238E27FC236}">
                <a16:creationId xmlns:a16="http://schemas.microsoft.com/office/drawing/2014/main" id="{1BB76028-3104-08DA-55FE-57D688AF9CD7}"/>
              </a:ext>
            </a:extLst>
          </p:cNvPr>
          <p:cNvSpPr txBox="1"/>
          <p:nvPr/>
        </p:nvSpPr>
        <p:spPr>
          <a:xfrm flipH="1">
            <a:off x="4965476" y="7351595"/>
            <a:ext cx="10114056" cy="181588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dirty="0">
                <a:solidFill>
                  <a:srgbClr val="7030A0"/>
                </a:solidFill>
              </a:rPr>
              <a:t>Proximal-type epithelioid sarcoma (SMARCB1)</a:t>
            </a:r>
          </a:p>
          <a:p>
            <a:r>
              <a:rPr lang="en-US" sz="2800" dirty="0">
                <a:solidFill>
                  <a:srgbClr val="7030A0"/>
                </a:solidFill>
              </a:rPr>
              <a:t>Myoepithelial carcinoma (SMARCB1)</a:t>
            </a:r>
          </a:p>
          <a:p>
            <a:r>
              <a:rPr lang="en-US" sz="2800" dirty="0">
                <a:solidFill>
                  <a:srgbClr val="7030A0"/>
                </a:solidFill>
              </a:rPr>
              <a:t>Myoepithelioma-like tumor of the vulvar region (SMARCB1)</a:t>
            </a:r>
          </a:p>
          <a:p>
            <a:r>
              <a:rPr lang="en-US" sz="2800" dirty="0">
                <a:solidFill>
                  <a:srgbClr val="7030A0"/>
                </a:solidFill>
              </a:rPr>
              <a:t>Vulvar yolk sac tumors (SMARCB1)</a:t>
            </a:r>
          </a:p>
        </p:txBody>
      </p:sp>
    </p:spTree>
    <p:extLst>
      <p:ext uri="{BB962C8B-B14F-4D97-AF65-F5344CB8AC3E}">
        <p14:creationId xmlns:p14="http://schemas.microsoft.com/office/powerpoint/2010/main" val="1751889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84A0-7FB4-4B00-D149-0D9AAE744010}"/>
              </a:ext>
            </a:extLst>
          </p:cNvPr>
          <p:cNvSpPr>
            <a:spLocks noGrp="1"/>
          </p:cNvSpPr>
          <p:nvPr>
            <p:ph type="title"/>
          </p:nvPr>
        </p:nvSpPr>
        <p:spPr>
          <a:xfrm>
            <a:off x="1257300" y="186405"/>
            <a:ext cx="15773400" cy="1021596"/>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SWI/SNF mutations may be early or late events</a:t>
            </a:r>
          </a:p>
        </p:txBody>
      </p:sp>
      <p:graphicFrame>
        <p:nvGraphicFramePr>
          <p:cNvPr id="4" name="Table 4">
            <a:extLst>
              <a:ext uri="{FF2B5EF4-FFF2-40B4-BE49-F238E27FC236}">
                <a16:creationId xmlns:a16="http://schemas.microsoft.com/office/drawing/2014/main" id="{324BDA94-BF93-54D8-8332-C5112760B031}"/>
              </a:ext>
            </a:extLst>
          </p:cNvPr>
          <p:cNvGraphicFramePr>
            <a:graphicFrameLocks noGrp="1"/>
          </p:cNvGraphicFramePr>
          <p:nvPr>
            <p:ph idx="1"/>
          </p:nvPr>
        </p:nvGraphicFramePr>
        <p:xfrm>
          <a:off x="716890" y="1212748"/>
          <a:ext cx="16854221" cy="8800982"/>
        </p:xfrm>
        <a:graphic>
          <a:graphicData uri="http://schemas.openxmlformats.org/drawingml/2006/table">
            <a:tbl>
              <a:tblPr firstRow="1" firstCol="1" bandRow="1">
                <a:tableStyleId>{5C22544A-7EE6-4342-B048-85BDC9FD1C3A}</a:tableStyleId>
              </a:tblPr>
              <a:tblGrid>
                <a:gridCol w="4430390">
                  <a:extLst>
                    <a:ext uri="{9D8B030D-6E8A-4147-A177-3AD203B41FA5}">
                      <a16:colId xmlns:a16="http://schemas.microsoft.com/office/drawing/2014/main" val="3620569866"/>
                    </a:ext>
                  </a:extLst>
                </a:gridCol>
                <a:gridCol w="6805758">
                  <a:extLst>
                    <a:ext uri="{9D8B030D-6E8A-4147-A177-3AD203B41FA5}">
                      <a16:colId xmlns:a16="http://schemas.microsoft.com/office/drawing/2014/main" val="1485450858"/>
                    </a:ext>
                  </a:extLst>
                </a:gridCol>
                <a:gridCol w="5618073">
                  <a:extLst>
                    <a:ext uri="{9D8B030D-6E8A-4147-A177-3AD203B41FA5}">
                      <a16:colId xmlns:a16="http://schemas.microsoft.com/office/drawing/2014/main" val="3975055699"/>
                    </a:ext>
                  </a:extLst>
                </a:gridCol>
              </a:tblGrid>
              <a:tr h="1387332">
                <a:tc>
                  <a:txBody>
                    <a:bodyPr/>
                    <a:lstStyle/>
                    <a:p>
                      <a:pPr algn="ctr"/>
                      <a:endParaRPr lang="en-US" sz="3300" dirty="0"/>
                    </a:p>
                  </a:txBody>
                  <a:tcPr marL="137160" marR="137160" marT="68580" marB="68580" anchor="ctr"/>
                </a:tc>
                <a:tc>
                  <a:txBody>
                    <a:bodyPr/>
                    <a:lstStyle/>
                    <a:p>
                      <a:pPr algn="ctr"/>
                      <a:r>
                        <a:rPr lang="en-US" sz="3300" dirty="0">
                          <a:latin typeface="Segoe UI Semibold" panose="020B0702040204020203" pitchFamily="34" charset="0"/>
                          <a:cs typeface="Segoe UI Semibold" panose="020B0702040204020203" pitchFamily="34" charset="0"/>
                        </a:rPr>
                        <a:t>Early event</a:t>
                      </a:r>
                    </a:p>
                  </a:txBody>
                  <a:tcPr marL="137160" marR="137160" marT="68580" marB="68580" anchor="ctr"/>
                </a:tc>
                <a:tc>
                  <a:txBody>
                    <a:bodyPr/>
                    <a:lstStyle/>
                    <a:p>
                      <a:pPr algn="ctr"/>
                      <a:r>
                        <a:rPr lang="en-US" sz="3300" dirty="0">
                          <a:latin typeface="Segoe UI Semibold" panose="020B0702040204020203" pitchFamily="34" charset="0"/>
                          <a:cs typeface="Segoe UI Semibold" panose="020B0702040204020203" pitchFamily="34" charset="0"/>
                        </a:rPr>
                        <a:t>Late event</a:t>
                      </a:r>
                    </a:p>
                  </a:txBody>
                  <a:tcPr marL="137160" marR="137160" marT="68580" marB="68580" anchor="ctr"/>
                </a:tc>
                <a:extLst>
                  <a:ext uri="{0D108BD9-81ED-4DB2-BD59-A6C34878D82A}">
                    <a16:rowId xmlns:a16="http://schemas.microsoft.com/office/drawing/2014/main" val="3025499990"/>
                  </a:ext>
                </a:extLst>
              </a:tr>
              <a:tr h="2392635">
                <a:tc>
                  <a:txBody>
                    <a:bodyPr/>
                    <a:lstStyle/>
                    <a:p>
                      <a:pPr algn="ctr"/>
                      <a:r>
                        <a:rPr lang="en-US" sz="3300" dirty="0">
                          <a:latin typeface="Segoe UI Semibold" panose="020B0702040204020203" pitchFamily="34" charset="0"/>
                          <a:cs typeface="Segoe UI Semibold" panose="020B0702040204020203" pitchFamily="34" charset="0"/>
                        </a:rPr>
                        <a:t>Ovary</a:t>
                      </a:r>
                    </a:p>
                  </a:txBody>
                  <a:tcPr marL="137160" marR="137160" marT="68580" marB="68580" anchor="ctr"/>
                </a:tc>
                <a:tc>
                  <a:txBody>
                    <a:bodyPr/>
                    <a:lstStyle/>
                    <a:p>
                      <a:pPr algn="ctr"/>
                      <a:r>
                        <a:rPr lang="en-US" sz="3300" dirty="0">
                          <a:solidFill>
                            <a:srgbClr val="FF0000"/>
                          </a:solidFill>
                        </a:rPr>
                        <a:t>Small cell carcinoma of the ovary, hypercalcemic type (SCCOHT)</a:t>
                      </a:r>
                    </a:p>
                    <a:p>
                      <a:pPr algn="ctr"/>
                      <a:r>
                        <a:rPr lang="en-US" sz="3300" dirty="0">
                          <a:solidFill>
                            <a:srgbClr val="FF0000"/>
                          </a:solidFill>
                        </a:rPr>
                        <a:t>Clear cell/endometrioid carcinoma</a:t>
                      </a:r>
                    </a:p>
                  </a:txBody>
                  <a:tcPr marL="137160" marR="137160" marT="68580" marB="68580"/>
                </a:tc>
                <a:tc>
                  <a:txBody>
                    <a:bodyPr/>
                    <a:lstStyle/>
                    <a:p>
                      <a:pPr algn="ctr"/>
                      <a:r>
                        <a:rPr lang="en-US" sz="3300" dirty="0">
                          <a:solidFill>
                            <a:srgbClr val="FF0000"/>
                          </a:solidFill>
                        </a:rPr>
                        <a:t>De(un)differentiated ovarian carcinoma</a:t>
                      </a:r>
                    </a:p>
                    <a:p>
                      <a:pPr algn="ctr"/>
                      <a:r>
                        <a:rPr lang="en-US" sz="3300" dirty="0">
                          <a:solidFill>
                            <a:srgbClr val="CFD5EA"/>
                          </a:solidFill>
                        </a:rPr>
                        <a:t>Mural nodules in mucinous tumors</a:t>
                      </a:r>
                    </a:p>
                  </a:txBody>
                  <a:tcPr marL="137160" marR="137160" marT="68580" marB="68580"/>
                </a:tc>
                <a:extLst>
                  <a:ext uri="{0D108BD9-81ED-4DB2-BD59-A6C34878D82A}">
                    <a16:rowId xmlns:a16="http://schemas.microsoft.com/office/drawing/2014/main" val="1949723414"/>
                  </a:ext>
                </a:extLst>
              </a:tr>
              <a:tr h="2369255">
                <a:tc>
                  <a:txBody>
                    <a:bodyPr/>
                    <a:lstStyle/>
                    <a:p>
                      <a:pPr algn="ctr"/>
                      <a:r>
                        <a:rPr lang="en-US" sz="3300" dirty="0">
                          <a:latin typeface="Segoe UI Semibold" panose="020B0702040204020203" pitchFamily="34" charset="0"/>
                          <a:cs typeface="Segoe UI Semibold" panose="020B0702040204020203" pitchFamily="34" charset="0"/>
                        </a:rPr>
                        <a:t>Endometrium/uterus</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solidFill>
                            <a:srgbClr val="4472C4"/>
                          </a:solidFill>
                        </a:rPr>
                        <a:t>Clear cell/endometrioid carcinoma</a:t>
                      </a:r>
                    </a:p>
                    <a:p>
                      <a:pPr algn="ctr"/>
                      <a:r>
                        <a:rPr lang="en-US" sz="3300" dirty="0">
                          <a:solidFill>
                            <a:srgbClr val="E9EBF5"/>
                          </a:solidFill>
                        </a:rPr>
                        <a:t>SMARCA4-deficient uterine sarcoma (SDUS)</a:t>
                      </a:r>
                    </a:p>
                  </a:txBody>
                  <a:tcPr marL="137160" marR="137160" marT="68580" marB="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solidFill>
                            <a:srgbClr val="4472C4"/>
                          </a:solidFill>
                        </a:rPr>
                        <a:t>De(un)differentiated endometrial carcinoma</a:t>
                      </a:r>
                    </a:p>
                  </a:txBody>
                  <a:tcPr marL="137160" marR="137160" marT="68580" marB="68580"/>
                </a:tc>
                <a:extLst>
                  <a:ext uri="{0D108BD9-81ED-4DB2-BD59-A6C34878D82A}">
                    <a16:rowId xmlns:a16="http://schemas.microsoft.com/office/drawing/2014/main" val="1146436455"/>
                  </a:ext>
                </a:extLst>
              </a:tr>
              <a:tr h="2651760">
                <a:tc>
                  <a:txBody>
                    <a:bodyPr/>
                    <a:lstStyle/>
                    <a:p>
                      <a:pPr algn="ctr"/>
                      <a:r>
                        <a:rPr lang="en-US" sz="3300" dirty="0">
                          <a:latin typeface="Segoe UI Semibold" panose="020B0702040204020203" pitchFamily="34" charset="0"/>
                          <a:cs typeface="Segoe UI Semibold" panose="020B0702040204020203" pitchFamily="34" charset="0"/>
                        </a:rPr>
                        <a:t>Vulva</a:t>
                      </a:r>
                    </a:p>
                  </a:txBody>
                  <a:tcPr marL="137160" marR="137160" marT="68580" marB="68580" anchor="ctr"/>
                </a:tc>
                <a:tc>
                  <a:txBody>
                    <a:bodyPr/>
                    <a:lstStyle/>
                    <a:p>
                      <a:pPr algn="ctr"/>
                      <a:r>
                        <a:rPr lang="en-US" sz="3300" dirty="0">
                          <a:solidFill>
                            <a:srgbClr val="7030A0"/>
                          </a:solidFill>
                        </a:rPr>
                        <a:t>Epithelioid sarcoma</a:t>
                      </a:r>
                    </a:p>
                    <a:p>
                      <a:pPr algn="ctr"/>
                      <a:r>
                        <a:rPr lang="en-US" sz="3300" dirty="0">
                          <a:solidFill>
                            <a:srgbClr val="7030A0"/>
                          </a:solidFill>
                        </a:rPr>
                        <a:t>Myoepithelial carcinoma</a:t>
                      </a:r>
                    </a:p>
                    <a:p>
                      <a:pPr algn="ctr"/>
                      <a:r>
                        <a:rPr lang="en-US" sz="3300" dirty="0">
                          <a:solidFill>
                            <a:srgbClr val="CFD5EA"/>
                          </a:solidFill>
                        </a:rPr>
                        <a:t>Myoepithelioma-like tumors of the vulvar region (MELTVR)</a:t>
                      </a:r>
                    </a:p>
                    <a:p>
                      <a:pPr algn="ctr"/>
                      <a:r>
                        <a:rPr lang="en-US" sz="3300" dirty="0">
                          <a:solidFill>
                            <a:srgbClr val="CFD5EA"/>
                          </a:solidFill>
                        </a:rPr>
                        <a:t>Vulvar yolk sac tumor</a:t>
                      </a:r>
                    </a:p>
                  </a:txBody>
                  <a:tcPr marL="137160" marR="137160" marT="68580" marB="68580"/>
                </a:tc>
                <a:tc>
                  <a:txBody>
                    <a:bodyPr/>
                    <a:lstStyle/>
                    <a:p>
                      <a:pPr algn="ctr"/>
                      <a:endParaRPr lang="en-US" sz="3300" dirty="0"/>
                    </a:p>
                  </a:txBody>
                  <a:tcPr marL="137160" marR="137160" marT="68580" marB="68580"/>
                </a:tc>
                <a:extLst>
                  <a:ext uri="{0D108BD9-81ED-4DB2-BD59-A6C34878D82A}">
                    <a16:rowId xmlns:a16="http://schemas.microsoft.com/office/drawing/2014/main" val="2595357383"/>
                  </a:ext>
                </a:extLst>
              </a:tr>
            </a:tbl>
          </a:graphicData>
        </a:graphic>
      </p:graphicFrame>
    </p:spTree>
    <p:extLst>
      <p:ext uri="{BB962C8B-B14F-4D97-AF65-F5344CB8AC3E}">
        <p14:creationId xmlns:p14="http://schemas.microsoft.com/office/powerpoint/2010/main" val="318302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2F000-6A42-A568-C051-9FC12BE2FCB1}"/>
              </a:ext>
            </a:extLst>
          </p:cNvPr>
          <p:cNvPicPr>
            <a:picLocks noChangeAspect="1"/>
          </p:cNvPicPr>
          <p:nvPr/>
        </p:nvPicPr>
        <p:blipFill>
          <a:blip r:embed="rId3"/>
          <a:stretch>
            <a:fillRect/>
          </a:stretch>
        </p:blipFill>
        <p:spPr>
          <a:xfrm>
            <a:off x="9631553" y="3574296"/>
            <a:ext cx="7694676" cy="3138408"/>
          </a:xfrm>
          <a:prstGeom prst="rect">
            <a:avLst/>
          </a:prstGeom>
        </p:spPr>
      </p:pic>
      <p:grpSp>
        <p:nvGrpSpPr>
          <p:cNvPr id="10" name="Group 9">
            <a:extLst>
              <a:ext uri="{FF2B5EF4-FFF2-40B4-BE49-F238E27FC236}">
                <a16:creationId xmlns:a16="http://schemas.microsoft.com/office/drawing/2014/main" id="{193160D2-3195-329E-B3EC-45457AC3F786}"/>
              </a:ext>
            </a:extLst>
          </p:cNvPr>
          <p:cNvGrpSpPr/>
          <p:nvPr/>
        </p:nvGrpSpPr>
        <p:grpSpPr>
          <a:xfrm>
            <a:off x="961770" y="3870491"/>
            <a:ext cx="7694676" cy="2546019"/>
            <a:chOff x="93487" y="692990"/>
            <a:chExt cx="6189112" cy="2047857"/>
          </a:xfrm>
        </p:grpSpPr>
        <p:pic>
          <p:nvPicPr>
            <p:cNvPr id="5" name="Picture 4">
              <a:extLst>
                <a:ext uri="{FF2B5EF4-FFF2-40B4-BE49-F238E27FC236}">
                  <a16:creationId xmlns:a16="http://schemas.microsoft.com/office/drawing/2014/main" id="{C12F888B-A748-8177-4AB0-5736CE1BDFA1}"/>
                </a:ext>
              </a:extLst>
            </p:cNvPr>
            <p:cNvPicPr>
              <a:picLocks noChangeAspect="1"/>
            </p:cNvPicPr>
            <p:nvPr/>
          </p:nvPicPr>
          <p:blipFill rotWithShape="1">
            <a:blip r:embed="rId4"/>
            <a:srcRect b="55951"/>
            <a:stretch/>
          </p:blipFill>
          <p:spPr>
            <a:xfrm>
              <a:off x="93488" y="692990"/>
              <a:ext cx="6189111" cy="1796846"/>
            </a:xfrm>
            <a:prstGeom prst="rect">
              <a:avLst/>
            </a:prstGeom>
          </p:spPr>
        </p:pic>
        <p:pic>
          <p:nvPicPr>
            <p:cNvPr id="8" name="Picture 7">
              <a:extLst>
                <a:ext uri="{FF2B5EF4-FFF2-40B4-BE49-F238E27FC236}">
                  <a16:creationId xmlns:a16="http://schemas.microsoft.com/office/drawing/2014/main" id="{9FD56FD8-0F63-6864-1B88-35DC2464941A}"/>
                </a:ext>
              </a:extLst>
            </p:cNvPr>
            <p:cNvPicPr>
              <a:picLocks noChangeAspect="1"/>
            </p:cNvPicPr>
            <p:nvPr/>
          </p:nvPicPr>
          <p:blipFill rotWithShape="1">
            <a:blip r:embed="rId4"/>
            <a:srcRect t="34104" b="32879"/>
            <a:stretch/>
          </p:blipFill>
          <p:spPr>
            <a:xfrm>
              <a:off x="93487" y="1143000"/>
              <a:ext cx="6189111" cy="1346835"/>
            </a:xfrm>
            <a:prstGeom prst="rect">
              <a:avLst/>
            </a:prstGeom>
          </p:spPr>
        </p:pic>
        <p:pic>
          <p:nvPicPr>
            <p:cNvPr id="9" name="Picture 8">
              <a:extLst>
                <a:ext uri="{FF2B5EF4-FFF2-40B4-BE49-F238E27FC236}">
                  <a16:creationId xmlns:a16="http://schemas.microsoft.com/office/drawing/2014/main" id="{1B9A129A-2790-C298-D392-7B2ACFE1185A}"/>
                </a:ext>
              </a:extLst>
            </p:cNvPr>
            <p:cNvPicPr>
              <a:picLocks noChangeAspect="1"/>
            </p:cNvPicPr>
            <p:nvPr/>
          </p:nvPicPr>
          <p:blipFill rotWithShape="1">
            <a:blip r:embed="rId4"/>
            <a:srcRect t="83986"/>
            <a:stretch/>
          </p:blipFill>
          <p:spPr>
            <a:xfrm>
              <a:off x="93488" y="2087590"/>
              <a:ext cx="6189111" cy="653257"/>
            </a:xfrm>
            <a:prstGeom prst="rect">
              <a:avLst/>
            </a:prstGeom>
          </p:spPr>
        </p:pic>
      </p:grpSp>
    </p:spTree>
    <p:extLst>
      <p:ext uri="{BB962C8B-B14F-4D97-AF65-F5344CB8AC3E}">
        <p14:creationId xmlns:p14="http://schemas.microsoft.com/office/powerpoint/2010/main" val="1887845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E25F-4D52-42F2-B39A-C864B089C3BE}"/>
              </a:ext>
            </a:extLst>
          </p:cNvPr>
          <p:cNvSpPr>
            <a:spLocks noGrp="1"/>
          </p:cNvSpPr>
          <p:nvPr>
            <p:ph type="ctrTitle"/>
          </p:nvPr>
        </p:nvSpPr>
        <p:spPr>
          <a:xfrm>
            <a:off x="0" y="386626"/>
            <a:ext cx="13206636" cy="1902443"/>
          </a:xfrm>
          <a:noFill/>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0000"/>
              </a:lnSpc>
            </a:pPr>
            <a:r>
              <a:rPr lang="en-CA" sz="5400" dirty="0"/>
              <a:t>Small cell carcinoma of the ovary, hypercalcemic type (SCCOHT)</a:t>
            </a:r>
          </a:p>
        </p:txBody>
      </p:sp>
      <p:sp>
        <p:nvSpPr>
          <p:cNvPr id="3" name="Content Placeholder 2">
            <a:extLst>
              <a:ext uri="{FF2B5EF4-FFF2-40B4-BE49-F238E27FC236}">
                <a16:creationId xmlns:a16="http://schemas.microsoft.com/office/drawing/2014/main" id="{362B5D25-456F-489E-B8F2-A2E56A641CD6}"/>
              </a:ext>
            </a:extLst>
          </p:cNvPr>
          <p:cNvSpPr>
            <a:spLocks noGrp="1"/>
          </p:cNvSpPr>
          <p:nvPr>
            <p:ph type="body" sz="quarter" idx="10"/>
          </p:nvPr>
        </p:nvSpPr>
        <p:spPr>
          <a:xfrm>
            <a:off x="0" y="2194889"/>
            <a:ext cx="18238905" cy="6745150"/>
          </a:xfrm>
        </p:spPr>
        <p:txBody>
          <a:bodyPr>
            <a:normAutofit fontScale="925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50000"/>
              </a:lnSpc>
            </a:pPr>
            <a:r>
              <a:rPr lang="en-CA" sz="3900" dirty="0"/>
              <a:t>Average age 24 (range 9-43)</a:t>
            </a:r>
          </a:p>
          <a:p>
            <a:pPr algn="ctr">
              <a:lnSpc>
                <a:spcPct val="150000"/>
              </a:lnSpc>
            </a:pPr>
            <a:r>
              <a:rPr lang="en-CA" sz="3900" dirty="0"/>
              <a:t>2/3 have hypercalcemia</a:t>
            </a:r>
          </a:p>
          <a:p>
            <a:pPr algn="ctr">
              <a:lnSpc>
                <a:spcPct val="150000"/>
              </a:lnSpc>
            </a:pPr>
            <a:r>
              <a:rPr lang="en-CA" sz="3900" dirty="0"/>
              <a:t>Large, unilateral ovarian masses (mean 15 cm)</a:t>
            </a:r>
          </a:p>
          <a:p>
            <a:pPr algn="ctr">
              <a:lnSpc>
                <a:spcPct val="150000"/>
              </a:lnSpc>
            </a:pPr>
            <a:r>
              <a:rPr lang="en-CA" sz="3900" dirty="0"/>
              <a:t>Pelvic pain, swelling</a:t>
            </a:r>
          </a:p>
          <a:p>
            <a:pPr algn="ctr">
              <a:lnSpc>
                <a:spcPct val="150000"/>
              </a:lnSpc>
            </a:pPr>
            <a:r>
              <a:rPr lang="en-CA" sz="3900" dirty="0"/>
              <a:t>Rare, aggressive malignancy</a:t>
            </a:r>
          </a:p>
          <a:p>
            <a:pPr lvl="1" algn="ctr">
              <a:lnSpc>
                <a:spcPct val="150000"/>
              </a:lnSpc>
            </a:pPr>
            <a:r>
              <a:rPr lang="en-CA" sz="3900" dirty="0"/>
              <a:t>Historically, overall survival 10-20%</a:t>
            </a:r>
          </a:p>
          <a:p>
            <a:pPr algn="ctr">
              <a:lnSpc>
                <a:spcPct val="150000"/>
              </a:lnSpc>
            </a:pPr>
            <a:r>
              <a:rPr lang="en-US" sz="3900" dirty="0"/>
              <a:t>Stage most important prognostic factor</a:t>
            </a:r>
            <a:endParaRPr lang="en-CA" sz="3900" dirty="0"/>
          </a:p>
          <a:p>
            <a:pPr algn="ctr">
              <a:lnSpc>
                <a:spcPct val="150000"/>
              </a:lnSpc>
            </a:pPr>
            <a:endParaRPr lang="en-CA" dirty="0"/>
          </a:p>
          <a:p>
            <a:pPr algn="ctr">
              <a:lnSpc>
                <a:spcPct val="150000"/>
              </a:lnSpc>
            </a:pPr>
            <a:endParaRPr lang="en-CA" dirty="0"/>
          </a:p>
        </p:txBody>
      </p:sp>
      <p:sp>
        <p:nvSpPr>
          <p:cNvPr id="4" name="Rectangle 3"/>
          <p:cNvSpPr/>
          <p:nvPr/>
        </p:nvSpPr>
        <p:spPr>
          <a:xfrm>
            <a:off x="8301123" y="9185516"/>
            <a:ext cx="10256901" cy="523220"/>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CA" sz="2400" dirty="0"/>
              <a:t>Young RH, Oliva E, Scully RE. Am. J. Surg. </a:t>
            </a:r>
            <a:r>
              <a:rPr lang="en-CA" sz="2400" dirty="0" err="1"/>
              <a:t>Pathol</a:t>
            </a:r>
            <a:r>
              <a:rPr lang="en-CA" sz="2400" dirty="0"/>
              <a:t>. 1994;18:1102–16</a:t>
            </a:r>
            <a:r>
              <a:rPr lang="en-CA" sz="2800" dirty="0"/>
              <a:t>.</a:t>
            </a:r>
          </a:p>
        </p:txBody>
      </p:sp>
    </p:spTree>
    <p:extLst>
      <p:ext uri="{BB962C8B-B14F-4D97-AF65-F5344CB8AC3E}">
        <p14:creationId xmlns:p14="http://schemas.microsoft.com/office/powerpoint/2010/main" val="318453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3">
            <a:extLst>
              <a:ext uri="{FF2B5EF4-FFF2-40B4-BE49-F238E27FC236}">
                <a16:creationId xmlns:a16="http://schemas.microsoft.com/office/drawing/2014/main" id="{11AC33D1-FF80-EC47-1E78-F27AEF7017F4}"/>
              </a:ext>
            </a:extLst>
          </p:cNvPr>
          <p:cNvSpPr>
            <a:spLocks noGrp="1"/>
          </p:cNvSpPr>
          <p:nvPr>
            <p:ph type="ctrTitle"/>
          </p:nvPr>
        </p:nvSpPr>
        <p:spPr>
          <a:xfrm>
            <a:off x="0" y="128877"/>
            <a:ext cx="11666271" cy="1049412"/>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0000"/>
              </a:lnSpc>
            </a:pPr>
            <a:r>
              <a:rPr lang="en-US" altLang="en-US" sz="5400" dirty="0">
                <a:ea typeface="ＭＳ Ｐゴシック" panose="020B0600070205080204" pitchFamily="34" charset="-128"/>
              </a:rPr>
              <a:t>Small Cell Carcinoma of Ovary Hypercalcemic Type</a:t>
            </a:r>
          </a:p>
        </p:txBody>
      </p:sp>
      <p:sp>
        <p:nvSpPr>
          <p:cNvPr id="183299" name="Subtitle 4">
            <a:extLst>
              <a:ext uri="{FF2B5EF4-FFF2-40B4-BE49-F238E27FC236}">
                <a16:creationId xmlns:a16="http://schemas.microsoft.com/office/drawing/2014/main" id="{40FE009C-FF47-34DC-E3EF-CA369E80DE24}"/>
              </a:ext>
            </a:extLst>
          </p:cNvPr>
          <p:cNvSpPr>
            <a:spLocks noGrp="1"/>
          </p:cNvSpPr>
          <p:nvPr>
            <p:ph type="body" sz="quarter" idx="10"/>
          </p:nvPr>
        </p:nvSpPr>
        <p:spPr>
          <a:xfrm>
            <a:off x="-196381" y="2475580"/>
            <a:ext cx="18288000" cy="698939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altLang="en-US" sz="4000" dirty="0">
                <a:ea typeface="ＭＳ Ｐゴシック" panose="020B0600070205080204" pitchFamily="34" charset="-128"/>
              </a:rPr>
              <a:t>Overall survival: 10%</a:t>
            </a:r>
          </a:p>
          <a:p>
            <a:pPr algn="ctr"/>
            <a:r>
              <a:rPr lang="en-US" altLang="en-US" sz="4000" dirty="0">
                <a:ea typeface="ＭＳ Ｐゴシック" panose="020B0600070205080204" pitchFamily="34" charset="-128"/>
              </a:rPr>
              <a:t>Stage I: 33%</a:t>
            </a:r>
          </a:p>
          <a:p>
            <a:pPr algn="ctr"/>
            <a:endParaRPr lang="en-US" altLang="en-US" sz="4000" dirty="0">
              <a:ea typeface="ＭＳ Ｐゴシック" panose="020B0600070205080204" pitchFamily="34" charset="-128"/>
            </a:endParaRPr>
          </a:p>
          <a:p>
            <a:pPr algn="ctr"/>
            <a:r>
              <a:rPr lang="en-US" altLang="en-US" sz="4000" dirty="0">
                <a:ea typeface="ＭＳ Ｐゴシック" panose="020B0600070205080204" pitchFamily="34" charset="-128"/>
              </a:rPr>
              <a:t>Favorable prognostic factors:</a:t>
            </a:r>
          </a:p>
          <a:p>
            <a:pPr algn="ctr"/>
            <a:r>
              <a:rPr lang="en-US" altLang="en-US" sz="4000" dirty="0">
                <a:ea typeface="ＭＳ Ｐゴシック" panose="020B0600070205080204" pitchFamily="34" charset="-128"/>
              </a:rPr>
              <a:t>Age &gt; 30 years</a:t>
            </a:r>
          </a:p>
          <a:p>
            <a:pPr algn="ctr"/>
            <a:r>
              <a:rPr lang="en-US" altLang="en-US" sz="4000" dirty="0">
                <a:ea typeface="ＭＳ Ｐゴシック" panose="020B0600070205080204" pitchFamily="34" charset="-128"/>
              </a:rPr>
              <a:t>Normal pre-operative calcium levels</a:t>
            </a:r>
          </a:p>
          <a:p>
            <a:pPr algn="ctr"/>
            <a:r>
              <a:rPr lang="en-US" altLang="en-US" sz="4000" dirty="0">
                <a:ea typeface="ＭＳ Ｐゴシック" panose="020B0600070205080204" pitchFamily="34" charset="-128"/>
              </a:rPr>
              <a:t>Size &lt; 10 cm</a:t>
            </a:r>
          </a:p>
          <a:p>
            <a:pPr algn="ctr"/>
            <a:r>
              <a:rPr lang="en-US" altLang="en-US" sz="4000" dirty="0">
                <a:ea typeface="ＭＳ Ｐゴシック" panose="020B0600070205080204" pitchFamily="34" charset="-128"/>
              </a:rPr>
              <a:t>No large cell component</a:t>
            </a:r>
          </a:p>
        </p:txBody>
      </p:sp>
    </p:spTree>
    <p:extLst>
      <p:ext uri="{BB962C8B-B14F-4D97-AF65-F5344CB8AC3E}">
        <p14:creationId xmlns:p14="http://schemas.microsoft.com/office/powerpoint/2010/main" val="1864518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5333" y="2189935"/>
            <a:ext cx="11567222" cy="7166036"/>
          </a:xfrm>
        </p:spPr>
      </p:pic>
      <p:sp>
        <p:nvSpPr>
          <p:cNvPr id="7" name="Title 1">
            <a:extLst>
              <a:ext uri="{FF2B5EF4-FFF2-40B4-BE49-F238E27FC236}">
                <a16:creationId xmlns:a16="http://schemas.microsoft.com/office/drawing/2014/main" id="{E3D76A7C-E419-0DBC-D15B-5791C3808C21}"/>
              </a:ext>
            </a:extLst>
          </p:cNvPr>
          <p:cNvSpPr txBox="1">
            <a:spLocks/>
          </p:cNvSpPr>
          <p:nvPr/>
        </p:nvSpPr>
        <p:spPr>
          <a:xfrm>
            <a:off x="59961" y="163614"/>
            <a:ext cx="18288000" cy="1352829"/>
          </a:xfrm>
          <a:prstGeom prst="rect">
            <a:avLst/>
          </a:prstGeo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dirty="0">
                <a:solidFill>
                  <a:srgbClr val="FFFFFF"/>
                </a:solidFill>
              </a:rPr>
              <a:t>Small cell carcinoma of the ovary, hypercalcemic type</a:t>
            </a:r>
          </a:p>
        </p:txBody>
      </p:sp>
      <p:sp>
        <p:nvSpPr>
          <p:cNvPr id="2" name="TextBox 1">
            <a:extLst>
              <a:ext uri="{FF2B5EF4-FFF2-40B4-BE49-F238E27FC236}">
                <a16:creationId xmlns:a16="http://schemas.microsoft.com/office/drawing/2014/main" id="{596B1A22-ADF8-AA34-718D-7E4EC8C56118}"/>
              </a:ext>
            </a:extLst>
          </p:cNvPr>
          <p:cNvSpPr txBox="1"/>
          <p:nvPr/>
        </p:nvSpPr>
        <p:spPr>
          <a:xfrm>
            <a:off x="14045784" y="7959776"/>
            <a:ext cx="4242216" cy="210057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solidFill>
                  <a:schemeClr val="bg1"/>
                </a:solidFill>
              </a:rPr>
              <a:t>Lobulated surface</a:t>
            </a:r>
          </a:p>
          <a:p>
            <a:r>
              <a:rPr lang="en-US" sz="3000" dirty="0">
                <a:solidFill>
                  <a:schemeClr val="bg1"/>
                </a:solidFill>
              </a:rPr>
              <a:t>Grey/tan/cream color</a:t>
            </a:r>
          </a:p>
          <a:p>
            <a:r>
              <a:rPr lang="en-US" sz="3000" dirty="0">
                <a:solidFill>
                  <a:schemeClr val="bg1"/>
                </a:solidFill>
              </a:rPr>
              <a:t>Fleshy cut surface</a:t>
            </a:r>
          </a:p>
          <a:p>
            <a:endParaRPr lang="en-US" sz="4050" dirty="0">
              <a:solidFill>
                <a:schemeClr val="bg1"/>
              </a:solidFill>
            </a:endParaRPr>
          </a:p>
        </p:txBody>
      </p:sp>
    </p:spTree>
    <p:extLst>
      <p:ext uri="{BB962C8B-B14F-4D97-AF65-F5344CB8AC3E}">
        <p14:creationId xmlns:p14="http://schemas.microsoft.com/office/powerpoint/2010/main" val="3772812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D2125-DDC5-E400-2C79-952224088020}"/>
              </a:ext>
            </a:extLst>
          </p:cNvPr>
          <p:cNvSpPr>
            <a:spLocks noGrp="1"/>
          </p:cNvSpPr>
          <p:nvPr>
            <p:ph type="ctrTitle"/>
          </p:nvPr>
        </p:nvSpPr>
        <p:spPr>
          <a:xfrm>
            <a:off x="783005" y="4064013"/>
            <a:ext cx="11665975" cy="1216131"/>
          </a:xfr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9900" kern="1200" dirty="0">
                <a:solidFill>
                  <a:schemeClr val="tx1"/>
                </a:solidFill>
                <a:latin typeface="+mj-lt"/>
                <a:ea typeface="+mj-ea"/>
                <a:cs typeface="+mj-cs"/>
              </a:rPr>
              <a:t>Growth</a:t>
            </a:r>
            <a:br>
              <a:rPr lang="en-US" sz="9900" kern="1200" dirty="0">
                <a:solidFill>
                  <a:schemeClr val="tx1"/>
                </a:solidFill>
                <a:latin typeface="+mj-lt"/>
                <a:ea typeface="+mj-ea"/>
                <a:cs typeface="+mj-cs"/>
              </a:rPr>
            </a:br>
            <a:r>
              <a:rPr lang="en-US" sz="9900" kern="1200" dirty="0">
                <a:solidFill>
                  <a:schemeClr val="tx1"/>
                </a:solidFill>
                <a:latin typeface="+mj-lt"/>
                <a:ea typeface="+mj-ea"/>
                <a:cs typeface="+mj-cs"/>
              </a:rPr>
              <a:t> Patterns</a:t>
            </a:r>
          </a:p>
        </p:txBody>
      </p:sp>
      <p:sp>
        <p:nvSpPr>
          <p:cNvPr id="3" name="Content Placeholder 2">
            <a:extLst>
              <a:ext uri="{FF2B5EF4-FFF2-40B4-BE49-F238E27FC236}">
                <a16:creationId xmlns:a16="http://schemas.microsoft.com/office/drawing/2014/main" id="{3F6FDFC8-DD5D-A2EB-7523-537521DC5F0A}"/>
              </a:ext>
            </a:extLst>
          </p:cNvPr>
          <p:cNvSpPr>
            <a:spLocks noGrp="1"/>
          </p:cNvSpPr>
          <p:nvPr>
            <p:ph type="body" sz="quarter" idx="10"/>
          </p:nvPr>
        </p:nvSpPr>
        <p:spPr>
          <a:xfrm>
            <a:off x="1047750" y="8667674"/>
            <a:ext cx="16725900" cy="684253"/>
          </a:xfrm>
        </p:spPr>
        <p:txBody>
          <a:bodyPr vert="horz" lIns="137160" tIns="68580" rIns="137160" bIns="68580" rtlCol="0">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buNone/>
            </a:pPr>
            <a:r>
              <a:rPr lang="en-US" sz="3600" kern="1200" dirty="0">
                <a:solidFill>
                  <a:schemeClr val="tx1"/>
                </a:solidFill>
                <a:latin typeface="+mn-lt"/>
                <a:ea typeface="+mn-ea"/>
                <a:cs typeface="+mn-cs"/>
              </a:rPr>
              <a:t>Diffuse &gt; trabecular, </a:t>
            </a:r>
            <a:r>
              <a:rPr lang="en-US" sz="3600" dirty="0"/>
              <a:t>nested, corded, single </a:t>
            </a:r>
            <a:r>
              <a:rPr lang="en-US" sz="3600" kern="1200" dirty="0">
                <a:solidFill>
                  <a:schemeClr val="tx1"/>
                </a:solidFill>
                <a:latin typeface="+mn-lt"/>
                <a:ea typeface="+mn-ea"/>
                <a:cs typeface="+mn-cs"/>
              </a:rPr>
              <a:t>file </a:t>
            </a:r>
          </a:p>
        </p:txBody>
      </p:sp>
      <p:pic>
        <p:nvPicPr>
          <p:cNvPr id="4" name="Picture 3">
            <a:extLst>
              <a:ext uri="{FF2B5EF4-FFF2-40B4-BE49-F238E27FC236}">
                <a16:creationId xmlns:a16="http://schemas.microsoft.com/office/drawing/2014/main" id="{FFCC3339-A7CA-FB4F-8641-739E27532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226" y="-7736"/>
            <a:ext cx="10821924" cy="8143497"/>
          </a:xfrm>
          <a:prstGeom prst="rect">
            <a:avLst/>
          </a:prstGeom>
        </p:spPr>
      </p:pic>
    </p:spTree>
    <p:extLst>
      <p:ext uri="{BB962C8B-B14F-4D97-AF65-F5344CB8AC3E}">
        <p14:creationId xmlns:p14="http://schemas.microsoft.com/office/powerpoint/2010/main" val="2792735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urple and white background&#10;&#10;Description automatically generated with medium confidence">
            <a:extLst>
              <a:ext uri="{FF2B5EF4-FFF2-40B4-BE49-F238E27FC236}">
                <a16:creationId xmlns:a16="http://schemas.microsoft.com/office/drawing/2014/main" id="{FA8D1D11-DB60-E13E-71A4-663822B8788B}"/>
              </a:ext>
            </a:extLst>
          </p:cNvPr>
          <p:cNvPicPr>
            <a:picLocks noChangeAspect="1"/>
          </p:cNvPicPr>
          <p:nvPr/>
        </p:nvPicPr>
        <p:blipFill rotWithShape="1">
          <a:blip r:embed="rId2"/>
          <a:srcRect t="8607" b="16407"/>
          <a:stretch/>
        </p:blipFill>
        <p:spPr>
          <a:xfrm>
            <a:off x="30" y="1923"/>
            <a:ext cx="18287970" cy="10285077"/>
          </a:xfrm>
          <a:prstGeom prst="rect">
            <a:avLst/>
          </a:prstGeom>
        </p:spPr>
      </p:pic>
      <p:sp>
        <p:nvSpPr>
          <p:cNvPr id="11" name="Title 10">
            <a:extLst>
              <a:ext uri="{FF2B5EF4-FFF2-40B4-BE49-F238E27FC236}">
                <a16:creationId xmlns:a16="http://schemas.microsoft.com/office/drawing/2014/main" id="{BCAF14FB-8533-09A5-503B-640C3EE4965F}"/>
              </a:ext>
            </a:extLst>
          </p:cNvPr>
          <p:cNvSpPr>
            <a:spLocks noGrp="1"/>
          </p:cNvSpPr>
          <p:nvPr>
            <p:ph type="title" idx="4294967295"/>
          </p:nvPr>
        </p:nvSpPr>
        <p:spPr>
          <a:xfrm>
            <a:off x="30" y="375302"/>
            <a:ext cx="18288000" cy="1033775"/>
          </a:xfrm>
          <a:solidFill>
            <a:schemeClr val="bg1"/>
          </a:solidFill>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000" dirty="0">
                <a:latin typeface="Calibri Light" panose="020F0302020204030204" pitchFamily="34" charset="0"/>
                <a:cs typeface="Calibri Light" panose="020F0302020204030204" pitchFamily="34" charset="0"/>
              </a:rPr>
              <a:t>Diffuse</a:t>
            </a:r>
          </a:p>
        </p:txBody>
      </p:sp>
    </p:spTree>
    <p:extLst>
      <p:ext uri="{BB962C8B-B14F-4D97-AF65-F5344CB8AC3E}">
        <p14:creationId xmlns:p14="http://schemas.microsoft.com/office/powerpoint/2010/main" val="2282486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urple and purple background with small dots&#10;&#10;Description automatically generated with medium confidence">
            <a:extLst>
              <a:ext uri="{FF2B5EF4-FFF2-40B4-BE49-F238E27FC236}">
                <a16:creationId xmlns:a16="http://schemas.microsoft.com/office/drawing/2014/main" id="{8C6BD56B-A21D-A2B0-08E9-96BEA69B91F3}"/>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B1B40BF-FA19-A56A-2794-94549DB789F9}"/>
              </a:ext>
            </a:extLst>
          </p:cNvPr>
          <p:cNvSpPr txBox="1"/>
          <p:nvPr/>
        </p:nvSpPr>
        <p:spPr>
          <a:xfrm>
            <a:off x="4572" y="532152"/>
            <a:ext cx="18283428" cy="1015663"/>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000" dirty="0">
                <a:latin typeface="+mj-lt"/>
              </a:rPr>
              <a:t>Trabecular</a:t>
            </a:r>
          </a:p>
        </p:txBody>
      </p:sp>
    </p:spTree>
    <p:extLst>
      <p:ext uri="{BB962C8B-B14F-4D97-AF65-F5344CB8AC3E}">
        <p14:creationId xmlns:p14="http://schemas.microsoft.com/office/powerpoint/2010/main" val="422984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0325" y="525593"/>
            <a:ext cx="16287350" cy="1216131"/>
          </a:xfrm>
        </p:spPr>
        <p:txBody>
          <a:bodyPr/>
          <a:lstStyle/>
          <a:p>
            <a:r>
              <a:rPr lang="pt-BR" dirty="0"/>
              <a:t>Declaração de Conflito de Interesse</a:t>
            </a:r>
          </a:p>
        </p:txBody>
      </p:sp>
      <p:sp>
        <p:nvSpPr>
          <p:cNvPr id="3" name="Espaço Reservado para Texto 2"/>
          <p:cNvSpPr>
            <a:spLocks noGrp="1"/>
          </p:cNvSpPr>
          <p:nvPr>
            <p:ph type="body" sz="quarter" idx="10"/>
          </p:nvPr>
        </p:nvSpPr>
        <p:spPr>
          <a:xfrm>
            <a:off x="1000125" y="3113323"/>
            <a:ext cx="16287750" cy="4926269"/>
          </a:xfrm>
        </p:spPr>
        <p:txBody>
          <a:bodyPr/>
          <a:lstStyle/>
          <a:p>
            <a:r>
              <a:rPr lang="pt-BR" dirty="0"/>
              <a:t>Dr. Nucci afirma ter / não ter conflito</a:t>
            </a:r>
            <a:br>
              <a:rPr lang="pt-BR" dirty="0"/>
            </a:br>
            <a:r>
              <a:rPr lang="pt-BR" dirty="0"/>
              <a:t> de interesse a declarar</a:t>
            </a:r>
          </a:p>
          <a:p>
            <a:pPr>
              <a:lnSpc>
                <a:spcPts val="4000"/>
              </a:lnSpc>
            </a:pPr>
            <a:r>
              <a:rPr lang="pt-BR" sz="3000" dirty="0"/>
              <a:t>Em caso afirmativo, especificar: associação financeira relevante</a:t>
            </a:r>
            <a:br>
              <a:rPr lang="pt-BR" sz="3000" dirty="0"/>
            </a:br>
            <a:r>
              <a:rPr lang="pt-BR" sz="3000" dirty="0"/>
              <a:t>nos últimos 12 meses e que esteja relacionada ao conteúdo da</a:t>
            </a:r>
            <a:br>
              <a:rPr lang="pt-BR" sz="3000" dirty="0"/>
            </a:br>
            <a:r>
              <a:rPr lang="pt-BR" sz="3000" dirty="0"/>
              <a:t>atividade científica</a:t>
            </a:r>
          </a:p>
          <a:p>
            <a:pPr>
              <a:lnSpc>
                <a:spcPts val="4000"/>
              </a:lnSpc>
            </a:pPr>
            <a:endParaRPr lang="pt-BR" sz="3000" dirty="0"/>
          </a:p>
          <a:p>
            <a:pPr>
              <a:lnSpc>
                <a:spcPts val="4000"/>
              </a:lnSpc>
            </a:pPr>
            <a:r>
              <a:rPr lang="pt-BR" sz="2600" dirty="0"/>
              <a:t>Exigência da 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3325677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pink background&#10;&#10;Description automatically generated">
            <a:extLst>
              <a:ext uri="{FF2B5EF4-FFF2-40B4-BE49-F238E27FC236}">
                <a16:creationId xmlns:a16="http://schemas.microsoft.com/office/drawing/2014/main" id="{3CCB2CD6-22D0-57CB-715C-E0A5897F9F8D}"/>
              </a:ext>
            </a:extLst>
          </p:cNvPr>
          <p:cNvPicPr>
            <a:picLocks noChangeAspect="1"/>
          </p:cNvPicPr>
          <p:nvPr/>
        </p:nvPicPr>
        <p:blipFill>
          <a:blip r:embed="rId3"/>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46F5EE33-7B2B-A905-5F74-8CEFC07A4EEB}"/>
              </a:ext>
            </a:extLst>
          </p:cNvPr>
          <p:cNvSpPr txBox="1"/>
          <p:nvPr/>
        </p:nvSpPr>
        <p:spPr>
          <a:xfrm>
            <a:off x="-82444" y="374754"/>
            <a:ext cx="18370445" cy="1015663"/>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000" dirty="0">
                <a:latin typeface="+mj-lt"/>
              </a:rPr>
              <a:t>Nested</a:t>
            </a:r>
          </a:p>
        </p:txBody>
      </p:sp>
    </p:spTree>
    <p:extLst>
      <p:ext uri="{BB962C8B-B14F-4D97-AF65-F5344CB8AC3E}">
        <p14:creationId xmlns:p14="http://schemas.microsoft.com/office/powerpoint/2010/main" val="23694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F22C84-9CDF-9C32-0D96-A8B81F0EF209}"/>
              </a:ext>
            </a:extLst>
          </p:cNvPr>
          <p:cNvPicPr>
            <a:picLocks noChangeAspect="1"/>
          </p:cNvPicPr>
          <p:nvPr/>
        </p:nvPicPr>
        <p:blipFill rotWithShape="1">
          <a:blip r:embed="rId2"/>
          <a:srcRect l="8436" r="1550"/>
          <a:stretch/>
        </p:blipFill>
        <p:spPr>
          <a:xfrm>
            <a:off x="30" y="15"/>
            <a:ext cx="9143970" cy="10286985"/>
          </a:xfrm>
          <a:prstGeom prst="rect">
            <a:avLst/>
          </a:prstGeom>
        </p:spPr>
      </p:pic>
      <p:pic>
        <p:nvPicPr>
          <p:cNvPr id="5" name="Picture 4">
            <a:extLst>
              <a:ext uri="{FF2B5EF4-FFF2-40B4-BE49-F238E27FC236}">
                <a16:creationId xmlns:a16="http://schemas.microsoft.com/office/drawing/2014/main" id="{C64C4E71-4722-47CB-1878-75970A568BFE}"/>
              </a:ext>
            </a:extLst>
          </p:cNvPr>
          <p:cNvPicPr>
            <a:picLocks noChangeAspect="1"/>
          </p:cNvPicPr>
          <p:nvPr/>
        </p:nvPicPr>
        <p:blipFill rotWithShape="1">
          <a:blip r:embed="rId3"/>
          <a:srcRect l="2402" r="8486"/>
          <a:stretch/>
        </p:blipFill>
        <p:spPr>
          <a:xfrm>
            <a:off x="9144000" y="15"/>
            <a:ext cx="9144000" cy="10286985"/>
          </a:xfrm>
          <a:prstGeom prst="rect">
            <a:avLst/>
          </a:prstGeom>
        </p:spPr>
      </p:pic>
    </p:spTree>
    <p:extLst>
      <p:ext uri="{BB962C8B-B14F-4D97-AF65-F5344CB8AC3E}">
        <p14:creationId xmlns:p14="http://schemas.microsoft.com/office/powerpoint/2010/main" val="239502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394" b="17870"/>
          <a:stretch/>
        </p:blipFill>
        <p:spPr>
          <a:xfrm>
            <a:off x="30" y="1923"/>
            <a:ext cx="18287970" cy="10285077"/>
          </a:xfrm>
          <a:prstGeom prst="rect">
            <a:avLst/>
          </a:prstGeom>
        </p:spPr>
      </p:pic>
      <p:sp>
        <p:nvSpPr>
          <p:cNvPr id="7" name="TextBox 6">
            <a:extLst>
              <a:ext uri="{FF2B5EF4-FFF2-40B4-BE49-F238E27FC236}">
                <a16:creationId xmlns:a16="http://schemas.microsoft.com/office/drawing/2014/main" id="{783E638F-AFC2-2CA1-F18D-51AD82A618E3}"/>
              </a:ext>
            </a:extLst>
          </p:cNvPr>
          <p:cNvSpPr txBox="1"/>
          <p:nvPr/>
        </p:nvSpPr>
        <p:spPr>
          <a:xfrm>
            <a:off x="1" y="463455"/>
            <a:ext cx="18285713" cy="1015663"/>
          </a:xfrm>
          <a:prstGeom prst="rect">
            <a:avLst/>
          </a:prstGeom>
          <a:solidFill>
            <a:schemeClr val="bg1"/>
          </a:solid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000" dirty="0">
                <a:latin typeface="+mj-lt"/>
              </a:rPr>
              <a:t>Corded</a:t>
            </a:r>
          </a:p>
        </p:txBody>
      </p:sp>
    </p:spTree>
    <p:extLst>
      <p:ext uri="{BB962C8B-B14F-4D97-AF65-F5344CB8AC3E}">
        <p14:creationId xmlns:p14="http://schemas.microsoft.com/office/powerpoint/2010/main" val="83430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nk and purple cells&#10;&#10;Description automatically generated"/>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14189" b="11074"/>
          <a:stretch/>
        </p:blipFill>
        <p:spPr>
          <a:xfrm>
            <a:off x="30" y="1923"/>
            <a:ext cx="18287970" cy="10285077"/>
          </a:xfrm>
          <a:prstGeom prst="rect">
            <a:avLst/>
          </a:prstGeom>
        </p:spPr>
      </p:pic>
      <p:sp>
        <p:nvSpPr>
          <p:cNvPr id="5" name="TextBox 4">
            <a:extLst>
              <a:ext uri="{FF2B5EF4-FFF2-40B4-BE49-F238E27FC236}">
                <a16:creationId xmlns:a16="http://schemas.microsoft.com/office/drawing/2014/main" id="{19126996-7A90-DCAA-C801-B9BCEE280DAD}"/>
              </a:ext>
            </a:extLst>
          </p:cNvPr>
          <p:cNvSpPr txBox="1"/>
          <p:nvPr/>
        </p:nvSpPr>
        <p:spPr>
          <a:xfrm>
            <a:off x="4572" y="404726"/>
            <a:ext cx="18283428" cy="1015663"/>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000" dirty="0">
                <a:latin typeface="+mj-lt"/>
              </a:rPr>
              <a:t>Single file</a:t>
            </a:r>
          </a:p>
        </p:txBody>
      </p:sp>
    </p:spTree>
    <p:extLst>
      <p:ext uri="{BB962C8B-B14F-4D97-AF65-F5344CB8AC3E}">
        <p14:creationId xmlns:p14="http://schemas.microsoft.com/office/powerpoint/2010/main" val="2254310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4" descr="follicle like spaces">
            <a:extLst>
              <a:ext uri="{FF2B5EF4-FFF2-40B4-BE49-F238E27FC236}">
                <a16:creationId xmlns:a16="http://schemas.microsoft.com/office/drawing/2014/main" id="{8252A839-11F2-E086-09F3-F3ACDB23BA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14"/>
          <a:stretch/>
        </p:blipFill>
        <p:spPr bwMode="auto">
          <a:xfrm>
            <a:off x="30" y="1923"/>
            <a:ext cx="18287970" cy="102850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920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up of a microscope&#10;&#10;Description automatically generated">
            <a:extLst>
              <a:ext uri="{FF2B5EF4-FFF2-40B4-BE49-F238E27FC236}">
                <a16:creationId xmlns:a16="http://schemas.microsoft.com/office/drawing/2014/main" id="{E1D278A6-817A-CD02-343C-5C3FDB1F137A}"/>
              </a:ext>
            </a:extLst>
          </p:cNvPr>
          <p:cNvPicPr>
            <a:picLocks noChangeAspect="1"/>
          </p:cNvPicPr>
          <p:nvPr/>
        </p:nvPicPr>
        <p:blipFill rotWithShape="1">
          <a:blip r:embed="rId3"/>
          <a:srcRect t="19"/>
          <a:stretch/>
        </p:blipFill>
        <p:spPr>
          <a:xfrm>
            <a:off x="0" y="0"/>
            <a:ext cx="18288000" cy="10287000"/>
          </a:xfrm>
          <a:prstGeom prst="rect">
            <a:avLst/>
          </a:prstGeom>
        </p:spPr>
      </p:pic>
    </p:spTree>
    <p:extLst>
      <p:ext uri="{BB962C8B-B14F-4D97-AF65-F5344CB8AC3E}">
        <p14:creationId xmlns:p14="http://schemas.microsoft.com/office/powerpoint/2010/main" val="4029266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rple and white cell&#10;&#10;Description automatically generated">
            <a:extLst>
              <a:ext uri="{FF2B5EF4-FFF2-40B4-BE49-F238E27FC236}">
                <a16:creationId xmlns:a16="http://schemas.microsoft.com/office/drawing/2014/main" id="{7D93CAFD-F0F4-3115-CB19-B688F22FD099}"/>
              </a:ext>
            </a:extLst>
          </p:cNvPr>
          <p:cNvPicPr>
            <a:picLocks noChangeAspect="1"/>
          </p:cNvPicPr>
          <p:nvPr/>
        </p:nvPicPr>
        <p:blipFill rotWithShape="1">
          <a:blip r:embed="rId3"/>
          <a:srcRect t="19"/>
          <a:stretch/>
        </p:blipFill>
        <p:spPr>
          <a:xfrm>
            <a:off x="0" y="0"/>
            <a:ext cx="18288000" cy="10287000"/>
          </a:xfrm>
          <a:prstGeom prst="rect">
            <a:avLst/>
          </a:prstGeom>
        </p:spPr>
      </p:pic>
    </p:spTree>
    <p:extLst>
      <p:ext uri="{BB962C8B-B14F-4D97-AF65-F5344CB8AC3E}">
        <p14:creationId xmlns:p14="http://schemas.microsoft.com/office/powerpoint/2010/main" val="488089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5106" name="Picture 4" descr="cytology small cells">
            <a:extLst>
              <a:ext uri="{FF2B5EF4-FFF2-40B4-BE49-F238E27FC236}">
                <a16:creationId xmlns:a16="http://schemas.microsoft.com/office/drawing/2014/main" id="{6D9858EC-60EE-10C3-DC70-924D987B2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53" b="12161"/>
          <a:stretch/>
        </p:blipFill>
        <p:spPr bwMode="auto">
          <a:xfrm>
            <a:off x="30" y="1923"/>
            <a:ext cx="18287970" cy="102850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CBCEB64B-350A-4451-23BD-6AC0CD0A38BB}"/>
              </a:ext>
            </a:extLst>
          </p:cNvPr>
          <p:cNvCxnSpPr/>
          <p:nvPr/>
        </p:nvCxnSpPr>
        <p:spPr>
          <a:xfrm flipV="1">
            <a:off x="9473785" y="4819338"/>
            <a:ext cx="1034321" cy="989352"/>
          </a:xfrm>
          <a:prstGeom prst="straightConnector1">
            <a:avLst/>
          </a:prstGeom>
          <a:ln w="76200">
            <a:solidFill>
              <a:srgbClr val="FF0000"/>
            </a:solidFill>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734269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rple and white background&#10;&#10;Description automatically generated">
            <a:extLst>
              <a:ext uri="{FF2B5EF4-FFF2-40B4-BE49-F238E27FC236}">
                <a16:creationId xmlns:a16="http://schemas.microsoft.com/office/drawing/2014/main" id="{EEEBE46E-2B7D-2AE4-EEA7-259C2499BCCB}"/>
              </a:ext>
            </a:extLst>
          </p:cNvPr>
          <p:cNvPicPr>
            <a:picLocks noChangeAspect="1"/>
          </p:cNvPicPr>
          <p:nvPr/>
        </p:nvPicPr>
        <p:blipFill rotWithShape="1">
          <a:blip r:embed="rId2"/>
          <a:srcRect t="19"/>
          <a:stretch/>
        </p:blipFill>
        <p:spPr>
          <a:xfrm>
            <a:off x="0" y="0"/>
            <a:ext cx="18288000" cy="10287000"/>
          </a:xfrm>
          <a:prstGeom prst="rect">
            <a:avLst/>
          </a:prstGeom>
        </p:spPr>
      </p:pic>
    </p:spTree>
    <p:extLst>
      <p:ext uri="{BB962C8B-B14F-4D97-AF65-F5344CB8AC3E}">
        <p14:creationId xmlns:p14="http://schemas.microsoft.com/office/powerpoint/2010/main" val="1719878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rple and white cell&#10;&#10;Description automatically generated">
            <a:extLst>
              <a:ext uri="{FF2B5EF4-FFF2-40B4-BE49-F238E27FC236}">
                <a16:creationId xmlns:a16="http://schemas.microsoft.com/office/drawing/2014/main" id="{977E29D2-0C26-1293-2AE2-3A6EC4190F11}"/>
              </a:ext>
            </a:extLst>
          </p:cNvPr>
          <p:cNvPicPr>
            <a:picLocks noChangeAspect="1"/>
          </p:cNvPicPr>
          <p:nvPr/>
        </p:nvPicPr>
        <p:blipFill rotWithShape="1">
          <a:blip r:embed="rId3"/>
          <a:srcRect t="19"/>
          <a:stretch/>
        </p:blipFill>
        <p:spPr>
          <a:xfrm>
            <a:off x="0" y="0"/>
            <a:ext cx="18288000" cy="10287000"/>
          </a:xfrm>
          <a:prstGeom prst="rect">
            <a:avLst/>
          </a:prstGeom>
        </p:spPr>
      </p:pic>
    </p:spTree>
    <p:extLst>
      <p:ext uri="{BB962C8B-B14F-4D97-AF65-F5344CB8AC3E}">
        <p14:creationId xmlns:p14="http://schemas.microsoft.com/office/powerpoint/2010/main" val="115650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 of Relevant Financial Relationships</a:t>
            </a:r>
            <a:endParaRPr lang="pt-BR" dirty="0"/>
          </a:p>
        </p:txBody>
      </p:sp>
      <p:sp>
        <p:nvSpPr>
          <p:cNvPr id="3" name="Espaço Reservado para Texto 2"/>
          <p:cNvSpPr>
            <a:spLocks noGrp="1"/>
          </p:cNvSpPr>
          <p:nvPr>
            <p:ph type="body" sz="quarter" idx="10"/>
          </p:nvPr>
        </p:nvSpPr>
        <p:spPr>
          <a:xfrm>
            <a:off x="2104372" y="2818151"/>
            <a:ext cx="14179463" cy="6538791"/>
          </a:xfrm>
        </p:spPr>
        <p:txBody>
          <a:bodyPr/>
          <a:lstStyle/>
          <a:p>
            <a:r>
              <a:rPr lang="en-US" dirty="0"/>
              <a:t>Dr. Nucci declares he/she has no </a:t>
            </a:r>
            <a:br>
              <a:rPr lang="en-US" dirty="0"/>
            </a:br>
            <a:r>
              <a:rPr lang="en-US" dirty="0"/>
              <a:t>conflict(s) of interest to disclose </a:t>
            </a:r>
          </a:p>
          <a:p>
            <a:pPr>
              <a:lnSpc>
                <a:spcPts val="4000"/>
              </a:lnSpc>
            </a:pPr>
            <a:r>
              <a:rPr lang="en-US" sz="3000" dirty="0"/>
              <a:t>Specify if affirmative: any relevant financial  relationship WITH COMMERCIAL INTERESTS </a:t>
            </a:r>
            <a:br>
              <a:rPr lang="en-US" sz="3000" dirty="0"/>
            </a:br>
            <a:r>
              <a:rPr lang="en-US" sz="3000" dirty="0"/>
              <a:t>within the past 12 months, which relates to  the content of this educational activity  and creates a conflict  of interest</a:t>
            </a:r>
          </a:p>
          <a:p>
            <a:pPr>
              <a:lnSpc>
                <a:spcPts val="4000"/>
              </a:lnSpc>
            </a:pPr>
            <a:endParaRPr lang="pt-BR" sz="3000" dirty="0"/>
          </a:p>
          <a:p>
            <a:pPr>
              <a:lnSpc>
                <a:spcPts val="4000"/>
              </a:lnSpc>
            </a:pPr>
            <a:r>
              <a:rPr lang="pt-BR" sz="2600" dirty="0"/>
              <a:t>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68359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91439" y="1305966"/>
            <a:ext cx="10246817" cy="7715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3812" y="1285874"/>
            <a:ext cx="10246817" cy="7715250"/>
          </a:xfrm>
          <a:prstGeom prst="rect">
            <a:avLst/>
          </a:prstGeom>
          <a:ln w="38100">
            <a:solidFill>
              <a:schemeClr val="bg1"/>
            </a:solidFill>
          </a:ln>
        </p:spPr>
      </p:pic>
    </p:spTree>
    <p:extLst>
      <p:ext uri="{BB962C8B-B14F-4D97-AF65-F5344CB8AC3E}">
        <p14:creationId xmlns:p14="http://schemas.microsoft.com/office/powerpoint/2010/main" val="2223010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urple and white cell&#10;&#10;Description automatically generated">
            <a:extLst>
              <a:ext uri="{FF2B5EF4-FFF2-40B4-BE49-F238E27FC236}">
                <a16:creationId xmlns:a16="http://schemas.microsoft.com/office/drawing/2014/main" id="{15903C4A-1083-1A59-3798-6D6C45CE75E1}"/>
              </a:ext>
            </a:extLst>
          </p:cNvPr>
          <p:cNvPicPr>
            <a:picLocks noChangeAspect="1"/>
          </p:cNvPicPr>
          <p:nvPr/>
        </p:nvPicPr>
        <p:blipFill rotWithShape="1">
          <a:blip r:embed="rId3"/>
          <a:srcRect t="19"/>
          <a:stretch/>
        </p:blipFill>
        <p:spPr>
          <a:xfrm>
            <a:off x="0" y="0"/>
            <a:ext cx="18288000" cy="10287000"/>
          </a:xfrm>
          <a:prstGeom prst="rect">
            <a:avLst/>
          </a:prstGeom>
        </p:spPr>
      </p:pic>
    </p:spTree>
    <p:extLst>
      <p:ext uri="{BB962C8B-B14F-4D97-AF65-F5344CB8AC3E}">
        <p14:creationId xmlns:p14="http://schemas.microsoft.com/office/powerpoint/2010/main" val="3010352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F3D24-E1AC-9324-CDDF-965C1C4B0A4E}"/>
              </a:ext>
            </a:extLst>
          </p:cNvPr>
          <p:cNvPicPr>
            <a:picLocks noChangeAspect="1"/>
          </p:cNvPicPr>
          <p:nvPr/>
        </p:nvPicPr>
        <p:blipFill rotWithShape="1">
          <a:blip r:embed="rId3"/>
          <a:srcRect l="5629" r="5926" b="-1"/>
          <a:stretch/>
        </p:blipFill>
        <p:spPr>
          <a:xfrm>
            <a:off x="30" y="15"/>
            <a:ext cx="9143970" cy="10286985"/>
          </a:xfrm>
          <a:prstGeom prst="rect">
            <a:avLst/>
          </a:prstGeom>
        </p:spPr>
      </p:pic>
      <p:pic>
        <p:nvPicPr>
          <p:cNvPr id="5" name="Picture 4">
            <a:extLst>
              <a:ext uri="{FF2B5EF4-FFF2-40B4-BE49-F238E27FC236}">
                <a16:creationId xmlns:a16="http://schemas.microsoft.com/office/drawing/2014/main" id="{44338173-ACD8-62C0-D54E-ACD79DC05281}"/>
              </a:ext>
            </a:extLst>
          </p:cNvPr>
          <p:cNvPicPr>
            <a:picLocks noChangeAspect="1"/>
          </p:cNvPicPr>
          <p:nvPr/>
        </p:nvPicPr>
        <p:blipFill rotWithShape="1">
          <a:blip r:embed="rId4"/>
          <a:srcRect l="6857" r="4476"/>
          <a:stretch/>
        </p:blipFill>
        <p:spPr>
          <a:xfrm>
            <a:off x="9144000" y="15"/>
            <a:ext cx="9144000" cy="10286985"/>
          </a:xfrm>
          <a:prstGeom prst="rect">
            <a:avLst/>
          </a:prstGeom>
        </p:spPr>
      </p:pic>
    </p:spTree>
    <p:extLst>
      <p:ext uri="{BB962C8B-B14F-4D97-AF65-F5344CB8AC3E}">
        <p14:creationId xmlns:p14="http://schemas.microsoft.com/office/powerpoint/2010/main" val="269303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6">
            <a:extLst>
              <a:ext uri="{FF2B5EF4-FFF2-40B4-BE49-F238E27FC236}">
                <a16:creationId xmlns:a16="http://schemas.microsoft.com/office/drawing/2014/main" id="{0927FDE3-82FF-26A3-AD95-D70C26BC26A3}"/>
              </a:ext>
            </a:extLst>
          </p:cNvPr>
          <p:cNvSpPr>
            <a:spLocks noGrp="1"/>
          </p:cNvSpPr>
          <p:nvPr>
            <p:ph type="ctrTitle"/>
          </p:nvPr>
        </p:nvSpPr>
        <p:spPr>
          <a:xfrm>
            <a:off x="205071" y="0"/>
            <a:ext cx="11665975" cy="1216131"/>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altLang="en-US" sz="5400" dirty="0">
                <a:ea typeface="ＭＳ Ｐゴシック" panose="020B0600070205080204" pitchFamily="34" charset="-128"/>
              </a:rPr>
              <a:t>Immunohistochemistry</a:t>
            </a:r>
            <a:endParaRPr lang="en-US" altLang="en-US" sz="4400" dirty="0">
              <a:ea typeface="ＭＳ Ｐゴシック" panose="020B0600070205080204" pitchFamily="34" charset="-128"/>
            </a:endParaRPr>
          </a:p>
        </p:txBody>
      </p:sp>
      <p:sp>
        <p:nvSpPr>
          <p:cNvPr id="182275" name="Subtitle 7">
            <a:extLst>
              <a:ext uri="{FF2B5EF4-FFF2-40B4-BE49-F238E27FC236}">
                <a16:creationId xmlns:a16="http://schemas.microsoft.com/office/drawing/2014/main" id="{256A3EB1-F243-4137-3D80-BCC6AE264AB6}"/>
              </a:ext>
            </a:extLst>
          </p:cNvPr>
          <p:cNvSpPr>
            <a:spLocks noGrp="1"/>
          </p:cNvSpPr>
          <p:nvPr>
            <p:ph type="body" sz="quarter" idx="10"/>
          </p:nvPr>
        </p:nvSpPr>
        <p:spPr>
          <a:xfrm>
            <a:off x="681264" y="1893352"/>
            <a:ext cx="16725900" cy="626549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50000"/>
              </a:lnSpc>
            </a:pPr>
            <a:r>
              <a:rPr lang="en-US" altLang="en-US" sz="3600" dirty="0">
                <a:ea typeface="ＭＳ Ｐゴシック" panose="020B0600070205080204" pitchFamily="34" charset="-128"/>
              </a:rPr>
              <a:t>CAM5.2 &gt; AE1/AE3 (patchy)</a:t>
            </a:r>
          </a:p>
          <a:p>
            <a:pPr algn="ctr">
              <a:lnSpc>
                <a:spcPct val="150000"/>
              </a:lnSpc>
            </a:pPr>
            <a:r>
              <a:rPr lang="en-US" altLang="en-US" sz="3600" dirty="0">
                <a:ea typeface="ＭＳ Ｐゴシック" panose="020B0600070205080204" pitchFamily="34" charset="-128"/>
              </a:rPr>
              <a:t>EMA may be positive (particularly large cell component)</a:t>
            </a:r>
          </a:p>
          <a:p>
            <a:pPr algn="ctr">
              <a:lnSpc>
                <a:spcPct val="150000"/>
              </a:lnSpc>
            </a:pPr>
            <a:r>
              <a:rPr lang="en-US" altLang="en-US" sz="3600" dirty="0">
                <a:ea typeface="ＭＳ Ｐゴシック" panose="020B0600070205080204" pitchFamily="34" charset="-128"/>
              </a:rPr>
              <a:t>p53 and p16 diffusely positive</a:t>
            </a:r>
          </a:p>
          <a:p>
            <a:pPr algn="ctr">
              <a:lnSpc>
                <a:spcPct val="150000"/>
              </a:lnSpc>
            </a:pPr>
            <a:r>
              <a:rPr lang="en-US" altLang="en-US" sz="3600" dirty="0">
                <a:ea typeface="ＭＳ Ｐゴシック" panose="020B0600070205080204" pitchFamily="34" charset="-128"/>
              </a:rPr>
              <a:t>WT1, calretinin, CD10 usually positive</a:t>
            </a:r>
          </a:p>
          <a:p>
            <a:pPr algn="ctr">
              <a:lnSpc>
                <a:spcPct val="150000"/>
              </a:lnSpc>
            </a:pPr>
            <a:r>
              <a:rPr lang="en-US" altLang="en-US" sz="3600" dirty="0">
                <a:ea typeface="ＭＳ Ｐゴシック" panose="020B0600070205080204" pitchFamily="34" charset="-128"/>
              </a:rPr>
              <a:t>Claudin4 and SALL4 variably positive</a:t>
            </a:r>
          </a:p>
          <a:p>
            <a:pPr algn="ctr">
              <a:lnSpc>
                <a:spcPct val="150000"/>
              </a:lnSpc>
            </a:pPr>
            <a:r>
              <a:rPr lang="en-US" altLang="en-US" sz="3600" dirty="0">
                <a:ea typeface="ＭＳ Ｐゴシック" panose="020B0600070205080204" pitchFamily="34" charset="-128"/>
              </a:rPr>
              <a:t>Chromogranin, synaptophysin, CD56, </a:t>
            </a:r>
            <a:r>
              <a:rPr lang="en-US" altLang="en-US" sz="3600" dirty="0" err="1">
                <a:ea typeface="ＭＳ Ｐゴシック" panose="020B0600070205080204" pitchFamily="34" charset="-128"/>
              </a:rPr>
              <a:t>NSE</a:t>
            </a:r>
            <a:r>
              <a:rPr lang="en-US" altLang="en-US" sz="3600" dirty="0">
                <a:ea typeface="ＭＳ Ｐゴシック" panose="020B0600070205080204" pitchFamily="34" charset="-128"/>
              </a:rPr>
              <a:t> may be positive (usually focal)</a:t>
            </a:r>
          </a:p>
          <a:p>
            <a:pPr algn="ctr">
              <a:lnSpc>
                <a:spcPct val="150000"/>
              </a:lnSpc>
            </a:pPr>
            <a:r>
              <a:rPr lang="en-US" altLang="en-US" sz="3600" dirty="0">
                <a:ea typeface="ＭＳ Ｐゴシック" panose="020B0600070205080204" pitchFamily="34" charset="-128"/>
              </a:rPr>
              <a:t>Inhibin, CD99, TTF1, S100, </a:t>
            </a:r>
            <a:r>
              <a:rPr lang="en-US" altLang="en-US" sz="3600" dirty="0" err="1">
                <a:ea typeface="ＭＳ Ｐゴシック" panose="020B0600070205080204" pitchFamily="34" charset="-128"/>
              </a:rPr>
              <a:t>desmin</a:t>
            </a:r>
            <a:r>
              <a:rPr lang="en-US" altLang="en-US" sz="3600" dirty="0">
                <a:ea typeface="ＭＳ Ｐゴシック" panose="020B0600070205080204" pitchFamily="34" charset="-128"/>
              </a:rPr>
              <a:t> negative </a:t>
            </a:r>
          </a:p>
        </p:txBody>
      </p:sp>
    </p:spTree>
    <p:extLst>
      <p:ext uri="{BB962C8B-B14F-4D97-AF65-F5344CB8AC3E}">
        <p14:creationId xmlns:p14="http://schemas.microsoft.com/office/powerpoint/2010/main" val="2426368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9011" y="59956"/>
            <a:ext cx="6858000" cy="5163671"/>
          </a:xfrm>
          <a:prstGeom prst="rect">
            <a:avLst/>
          </a:prstGeom>
          <a:ln w="38100">
            <a:solidFill>
              <a:schemeClr val="bg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982" y="5163669"/>
            <a:ext cx="6847017" cy="5155401"/>
          </a:xfrm>
          <a:prstGeom prst="rect">
            <a:avLst/>
          </a:prstGeom>
          <a:ln w="38100">
            <a:solidFill>
              <a:schemeClr val="bg1"/>
            </a:solidFill>
          </a:ln>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286002" y="66938"/>
            <a:ext cx="6857999" cy="5163671"/>
          </a:xfrm>
          <a:prstGeom prst="rect">
            <a:avLst/>
          </a:prstGeom>
          <a:ln w="38100">
            <a:solidFill>
              <a:schemeClr val="bg1"/>
            </a:solidFill>
          </a:ln>
        </p:spPr>
      </p:pic>
      <p:sp>
        <p:nvSpPr>
          <p:cNvPr id="8" name="TextBox 7"/>
          <p:cNvSpPr txBox="1"/>
          <p:nvPr/>
        </p:nvSpPr>
        <p:spPr>
          <a:xfrm>
            <a:off x="2231234" y="8268"/>
            <a:ext cx="1017587" cy="553998"/>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EMA</a:t>
            </a:r>
          </a:p>
        </p:txBody>
      </p:sp>
      <p:sp>
        <p:nvSpPr>
          <p:cNvPr id="9" name="TextBox 8"/>
          <p:cNvSpPr txBox="1"/>
          <p:nvPr/>
        </p:nvSpPr>
        <p:spPr>
          <a:xfrm>
            <a:off x="2296980" y="5251512"/>
            <a:ext cx="1653228" cy="553998"/>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Cam 5.2</a:t>
            </a:r>
          </a:p>
        </p:txBody>
      </p:sp>
      <p:pic>
        <p:nvPicPr>
          <p:cNvPr id="4" name="Picture 3">
            <a:extLst>
              <a:ext uri="{FF2B5EF4-FFF2-40B4-BE49-F238E27FC236}">
                <a16:creationId xmlns:a16="http://schemas.microsoft.com/office/drawing/2014/main" id="{47031397-8F89-7022-D660-F0ECBB53E78E}"/>
              </a:ext>
            </a:extLst>
          </p:cNvPr>
          <p:cNvPicPr>
            <a:picLocks noChangeAspect="1"/>
          </p:cNvPicPr>
          <p:nvPr/>
        </p:nvPicPr>
        <p:blipFill>
          <a:blip r:embed="rId7"/>
          <a:stretch>
            <a:fillRect/>
          </a:stretch>
        </p:blipFill>
        <p:spPr>
          <a:xfrm>
            <a:off x="9143999" y="5251512"/>
            <a:ext cx="4993884" cy="4950501"/>
          </a:xfrm>
          <a:prstGeom prst="rect">
            <a:avLst/>
          </a:prstGeom>
        </p:spPr>
      </p:pic>
      <p:pic>
        <p:nvPicPr>
          <p:cNvPr id="12" name="Picture 11">
            <a:extLst>
              <a:ext uri="{FF2B5EF4-FFF2-40B4-BE49-F238E27FC236}">
                <a16:creationId xmlns:a16="http://schemas.microsoft.com/office/drawing/2014/main" id="{0BEEA8FE-9D1F-6DB6-E027-AABE944A37B3}"/>
              </a:ext>
            </a:extLst>
          </p:cNvPr>
          <p:cNvPicPr>
            <a:picLocks noChangeAspect="1"/>
          </p:cNvPicPr>
          <p:nvPr/>
        </p:nvPicPr>
        <p:blipFill>
          <a:blip r:embed="rId8"/>
          <a:stretch>
            <a:fillRect/>
          </a:stretch>
        </p:blipFill>
        <p:spPr>
          <a:xfrm>
            <a:off x="9154979" y="1"/>
            <a:ext cx="6771053" cy="5220548"/>
          </a:xfrm>
          <a:prstGeom prst="rect">
            <a:avLst/>
          </a:prstGeom>
        </p:spPr>
      </p:pic>
      <p:sp>
        <p:nvSpPr>
          <p:cNvPr id="10" name="TextBox 9"/>
          <p:cNvSpPr txBox="1"/>
          <p:nvPr/>
        </p:nvSpPr>
        <p:spPr>
          <a:xfrm>
            <a:off x="9154979" y="8268"/>
            <a:ext cx="1118576" cy="553998"/>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WT-1</a:t>
            </a:r>
          </a:p>
        </p:txBody>
      </p:sp>
    </p:spTree>
    <p:extLst>
      <p:ext uri="{BB962C8B-B14F-4D97-AF65-F5344CB8AC3E}">
        <p14:creationId xmlns:p14="http://schemas.microsoft.com/office/powerpoint/2010/main" val="2127699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A4994-76C3-C429-C29F-774414421069}"/>
              </a:ext>
            </a:extLst>
          </p:cNvPr>
          <p:cNvSpPr>
            <a:spLocks noGrp="1"/>
          </p:cNvSpPr>
          <p:nvPr>
            <p:ph type="ctrTitle"/>
          </p:nvPr>
        </p:nvSpPr>
        <p:spPr>
          <a:xfrm>
            <a:off x="0" y="564596"/>
            <a:ext cx="11665975" cy="1216131"/>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Differential Diagnosis</a:t>
            </a:r>
          </a:p>
        </p:txBody>
      </p:sp>
      <p:sp>
        <p:nvSpPr>
          <p:cNvPr id="3" name="Content Placeholder 2">
            <a:extLst>
              <a:ext uri="{FF2B5EF4-FFF2-40B4-BE49-F238E27FC236}">
                <a16:creationId xmlns:a16="http://schemas.microsoft.com/office/drawing/2014/main" id="{D068AF9A-6913-25C4-BF87-F95511CF5D69}"/>
              </a:ext>
            </a:extLst>
          </p:cNvPr>
          <p:cNvSpPr>
            <a:spLocks noGrp="1"/>
          </p:cNvSpPr>
          <p:nvPr>
            <p:ph type="body" sz="quarter" idx="10"/>
          </p:nvPr>
        </p:nvSpPr>
        <p:spPr>
          <a:xfrm>
            <a:off x="0" y="2336038"/>
            <a:ext cx="18288000" cy="7084123"/>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00000"/>
              </a:lnSpc>
            </a:pPr>
            <a:r>
              <a:rPr lang="en-US" sz="4000" dirty="0"/>
              <a:t>Adult/juvenile granulosa cell tumor</a:t>
            </a:r>
          </a:p>
          <a:p>
            <a:pPr algn="ctr">
              <a:lnSpc>
                <a:spcPct val="100000"/>
              </a:lnSpc>
            </a:pPr>
            <a:r>
              <a:rPr lang="en-US" sz="4000" dirty="0"/>
              <a:t>Undifferentiated carcinoma</a:t>
            </a:r>
          </a:p>
          <a:p>
            <a:pPr algn="ctr">
              <a:lnSpc>
                <a:spcPct val="100000"/>
              </a:lnSpc>
            </a:pPr>
            <a:r>
              <a:rPr lang="en-US" sz="4000" dirty="0"/>
              <a:t>Lymphoma</a:t>
            </a:r>
          </a:p>
          <a:p>
            <a:pPr algn="ctr">
              <a:lnSpc>
                <a:spcPct val="100000"/>
              </a:lnSpc>
            </a:pPr>
            <a:r>
              <a:rPr lang="en-US" sz="4000" dirty="0"/>
              <a:t>Melanoma</a:t>
            </a:r>
          </a:p>
          <a:p>
            <a:pPr algn="ctr">
              <a:lnSpc>
                <a:spcPct val="100000"/>
              </a:lnSpc>
            </a:pPr>
            <a:r>
              <a:rPr lang="en-US" sz="4000" dirty="0"/>
              <a:t>Germ cell tumors (dysgerminoma)</a:t>
            </a:r>
          </a:p>
          <a:p>
            <a:pPr algn="ctr">
              <a:lnSpc>
                <a:spcPct val="100000"/>
              </a:lnSpc>
            </a:pPr>
            <a:r>
              <a:rPr lang="en-US" sz="4000" dirty="0"/>
              <a:t>Neuroectodermal tumor</a:t>
            </a:r>
          </a:p>
          <a:p>
            <a:pPr algn="ctr">
              <a:lnSpc>
                <a:spcPct val="100000"/>
              </a:lnSpc>
            </a:pPr>
            <a:r>
              <a:rPr lang="en-US" sz="4000" dirty="0"/>
              <a:t>Desmoplastic small round cell tumor</a:t>
            </a:r>
          </a:p>
          <a:p>
            <a:pPr algn="ctr">
              <a:lnSpc>
                <a:spcPct val="100000"/>
              </a:lnSpc>
            </a:pPr>
            <a:r>
              <a:rPr lang="en-US" sz="4000" dirty="0"/>
              <a:t>Metastatic small cell neuroendocrine carcinoma</a:t>
            </a:r>
            <a:endParaRPr lang="en-US" dirty="0"/>
          </a:p>
        </p:txBody>
      </p:sp>
    </p:spTree>
    <p:extLst>
      <p:ext uri="{BB962C8B-B14F-4D97-AF65-F5344CB8AC3E}">
        <p14:creationId xmlns:p14="http://schemas.microsoft.com/office/powerpoint/2010/main" val="1224020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6CE7-B002-44A8-973C-FEF89DB1C4C3}"/>
              </a:ext>
            </a:extLst>
          </p:cNvPr>
          <p:cNvSpPr>
            <a:spLocks noGrp="1"/>
          </p:cNvSpPr>
          <p:nvPr>
            <p:ph type="ctrTitle"/>
          </p:nvPr>
        </p:nvSpPr>
        <p:spPr>
          <a:xfrm>
            <a:off x="0" y="828483"/>
            <a:ext cx="12637587" cy="2200612"/>
          </a:xfrm>
          <a:noFill/>
        </p:spPr>
        <p:txBody>
          <a:bodyPr>
            <a:normAutofit fontScale="9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0000"/>
              </a:lnSpc>
            </a:pPr>
            <a:r>
              <a:rPr lang="en-CA" sz="6000" dirty="0"/>
              <a:t>Small cell carcinoma of ovary hypercalcemic type is characterized by </a:t>
            </a:r>
            <a:r>
              <a:rPr lang="en-CA" sz="6000" i="1" dirty="0"/>
              <a:t>SMARCA4</a:t>
            </a:r>
            <a:r>
              <a:rPr lang="en-CA" sz="6000" dirty="0"/>
              <a:t> mutations</a:t>
            </a:r>
          </a:p>
        </p:txBody>
      </p:sp>
      <p:sp>
        <p:nvSpPr>
          <p:cNvPr id="3" name="Content Placeholder 2">
            <a:extLst>
              <a:ext uri="{FF2B5EF4-FFF2-40B4-BE49-F238E27FC236}">
                <a16:creationId xmlns:a16="http://schemas.microsoft.com/office/drawing/2014/main" id="{84C5B158-3EC3-4491-AFE9-7687615A08F5}"/>
              </a:ext>
            </a:extLst>
          </p:cNvPr>
          <p:cNvSpPr>
            <a:spLocks noGrp="1"/>
          </p:cNvSpPr>
          <p:nvPr>
            <p:ph type="body" sz="quarter" idx="10"/>
          </p:nvPr>
        </p:nvSpPr>
        <p:spPr>
          <a:xfrm>
            <a:off x="93804" y="3097014"/>
            <a:ext cx="16725900" cy="626549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CA" dirty="0"/>
          </a:p>
          <a:p>
            <a:r>
              <a:rPr lang="en-CA" sz="4400" dirty="0"/>
              <a:t>Biallelic loss of </a:t>
            </a:r>
            <a:r>
              <a:rPr lang="en-CA" sz="4400" i="1" dirty="0"/>
              <a:t>SMARCA4</a:t>
            </a:r>
          </a:p>
          <a:p>
            <a:pPr lvl="1"/>
            <a:r>
              <a:rPr lang="en-CA" sz="4400" dirty="0"/>
              <a:t>Germline mutation + somatic mutation</a:t>
            </a:r>
          </a:p>
          <a:p>
            <a:pPr lvl="1"/>
            <a:r>
              <a:rPr lang="en-CA" sz="4400" dirty="0"/>
              <a:t>Somatic mutation + </a:t>
            </a:r>
            <a:r>
              <a:rPr lang="en-CA" sz="4400" dirty="0" err="1"/>
              <a:t>LOH</a:t>
            </a:r>
            <a:endParaRPr lang="en-CA" sz="4400" dirty="0"/>
          </a:p>
          <a:p>
            <a:pPr lvl="1"/>
            <a:r>
              <a:rPr lang="en-CA" sz="4400" dirty="0"/>
              <a:t>Two somatic mutations</a:t>
            </a:r>
          </a:p>
          <a:p>
            <a:endParaRPr lang="en-CA" sz="4400" dirty="0"/>
          </a:p>
          <a:p>
            <a:r>
              <a:rPr lang="en-US" sz="4400" dirty="0"/>
              <a:t>43% of patients carry a germline </a:t>
            </a:r>
            <a:r>
              <a:rPr lang="en-US" sz="4400" i="1" dirty="0"/>
              <a:t>SMARCA4</a:t>
            </a:r>
            <a:r>
              <a:rPr lang="en-US" sz="4400" dirty="0"/>
              <a:t> mutation (26/60)</a:t>
            </a:r>
          </a:p>
        </p:txBody>
      </p:sp>
      <p:sp>
        <p:nvSpPr>
          <p:cNvPr id="5" name="Rectangle 4">
            <a:extLst>
              <a:ext uri="{FF2B5EF4-FFF2-40B4-BE49-F238E27FC236}">
                <a16:creationId xmlns:a16="http://schemas.microsoft.com/office/drawing/2014/main" id="{40A1856B-4EFD-599E-1E7A-5513DE7FF3D1}"/>
              </a:ext>
            </a:extLst>
          </p:cNvPr>
          <p:cNvSpPr/>
          <p:nvPr/>
        </p:nvSpPr>
        <p:spPr>
          <a:xfrm>
            <a:off x="9779536" y="8192767"/>
            <a:ext cx="8754276" cy="1323439"/>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000" dirty="0" err="1"/>
              <a:t>Jelinic</a:t>
            </a:r>
            <a:r>
              <a:rPr lang="en-US" sz="2000" dirty="0"/>
              <a:t>, P. et al. Nat. Genet. 46, 424–426 (2014).</a:t>
            </a:r>
          </a:p>
          <a:p>
            <a:r>
              <a:rPr lang="en-US" sz="2000" dirty="0"/>
              <a:t>Ramos, P. et al. Nat. Genet. 46, 427–429 (2014).</a:t>
            </a:r>
          </a:p>
          <a:p>
            <a:r>
              <a:rPr lang="en-US" sz="2000" dirty="0"/>
              <a:t>Witkowski, L. et al. Nat. Genet. 46, 438–443 (2014).</a:t>
            </a:r>
          </a:p>
          <a:p>
            <a:r>
              <a:rPr lang="en-US" sz="2000" dirty="0"/>
              <a:t>Witkowski, L. et al. Gynecol. </a:t>
            </a:r>
            <a:r>
              <a:rPr lang="en-US" sz="2000" dirty="0" err="1"/>
              <a:t>Oncol</a:t>
            </a:r>
            <a:r>
              <a:rPr lang="en-US" sz="2000" dirty="0"/>
              <a:t>. 141, 454–460 (2016).</a:t>
            </a:r>
          </a:p>
        </p:txBody>
      </p:sp>
    </p:spTree>
    <p:extLst>
      <p:ext uri="{BB962C8B-B14F-4D97-AF65-F5344CB8AC3E}">
        <p14:creationId xmlns:p14="http://schemas.microsoft.com/office/powerpoint/2010/main" val="529793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89994" y="5152764"/>
            <a:ext cx="6858000" cy="5163672"/>
          </a:xfrm>
          <a:ln w="38100">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011" y="59956"/>
            <a:ext cx="6858000" cy="5163671"/>
          </a:xfrm>
          <a:prstGeom prst="rect">
            <a:avLst/>
          </a:prstGeom>
          <a:ln w="38100">
            <a:solidFill>
              <a:schemeClr val="bg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982" y="5163669"/>
            <a:ext cx="6847017" cy="5155401"/>
          </a:xfrm>
          <a:prstGeom prst="rect">
            <a:avLst/>
          </a:prstGeom>
          <a:ln w="38100">
            <a:solidFill>
              <a:schemeClr val="bg1"/>
            </a:solidFill>
          </a:ln>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286002" y="66938"/>
            <a:ext cx="6857999" cy="5163671"/>
          </a:xfrm>
          <a:prstGeom prst="rect">
            <a:avLst/>
          </a:prstGeom>
          <a:ln w="38100">
            <a:solidFill>
              <a:schemeClr val="bg1"/>
            </a:solidFill>
          </a:ln>
        </p:spPr>
      </p:pic>
      <p:sp>
        <p:nvSpPr>
          <p:cNvPr id="8" name="TextBox 7"/>
          <p:cNvSpPr txBox="1"/>
          <p:nvPr/>
        </p:nvSpPr>
        <p:spPr>
          <a:xfrm>
            <a:off x="2231234" y="8268"/>
            <a:ext cx="1017587" cy="553998"/>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EMA</a:t>
            </a:r>
          </a:p>
        </p:txBody>
      </p:sp>
      <p:sp>
        <p:nvSpPr>
          <p:cNvPr id="9" name="TextBox 8"/>
          <p:cNvSpPr txBox="1"/>
          <p:nvPr/>
        </p:nvSpPr>
        <p:spPr>
          <a:xfrm>
            <a:off x="2296981" y="5251512"/>
            <a:ext cx="1664201" cy="553998"/>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Cam 5.2</a:t>
            </a:r>
          </a:p>
        </p:txBody>
      </p:sp>
      <p:sp>
        <p:nvSpPr>
          <p:cNvPr id="10" name="TextBox 9"/>
          <p:cNvSpPr txBox="1"/>
          <p:nvPr/>
        </p:nvSpPr>
        <p:spPr>
          <a:xfrm>
            <a:off x="9154979" y="8268"/>
            <a:ext cx="1118576" cy="553998"/>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WT-1</a:t>
            </a:r>
          </a:p>
        </p:txBody>
      </p:sp>
      <p:sp>
        <p:nvSpPr>
          <p:cNvPr id="11" name="TextBox 10"/>
          <p:cNvSpPr txBox="1"/>
          <p:nvPr/>
        </p:nvSpPr>
        <p:spPr>
          <a:xfrm>
            <a:off x="9143999" y="5251512"/>
            <a:ext cx="2082801" cy="553998"/>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dirty="0"/>
              <a:t>SMARCA4</a:t>
            </a:r>
          </a:p>
        </p:txBody>
      </p:sp>
    </p:spTree>
    <p:extLst>
      <p:ext uri="{BB962C8B-B14F-4D97-AF65-F5344CB8AC3E}">
        <p14:creationId xmlns:p14="http://schemas.microsoft.com/office/powerpoint/2010/main" val="69299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CE09-3E54-364A-42E3-8E4E89B6B6B6}"/>
              </a:ext>
            </a:extLst>
          </p:cNvPr>
          <p:cNvSpPr>
            <a:spLocks noGrp="1"/>
          </p:cNvSpPr>
          <p:nvPr>
            <p:ph type="ctrTitle"/>
          </p:nvPr>
        </p:nvSpPr>
        <p:spPr>
          <a:xfrm>
            <a:off x="310896" y="310405"/>
            <a:ext cx="17164304" cy="1216131"/>
          </a:xfrm>
          <a:noFill/>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solidFill>
                  <a:schemeClr val="bg1"/>
                </a:solidFill>
              </a:rPr>
              <a:t>Immunohistochemistry as a sensitive marker of </a:t>
            </a:r>
            <a:r>
              <a:rPr lang="en-US" sz="4800" dirty="0" err="1">
                <a:solidFill>
                  <a:schemeClr val="bg1"/>
                </a:solidFill>
              </a:rPr>
              <a:t>SWI</a:t>
            </a:r>
            <a:r>
              <a:rPr lang="en-US" sz="4800" dirty="0">
                <a:solidFill>
                  <a:schemeClr val="bg1"/>
                </a:solidFill>
              </a:rPr>
              <a:t>/SNF deficiency</a:t>
            </a:r>
          </a:p>
        </p:txBody>
      </p:sp>
      <p:graphicFrame>
        <p:nvGraphicFramePr>
          <p:cNvPr id="16" name="Content Placeholder 15">
            <a:extLst>
              <a:ext uri="{FF2B5EF4-FFF2-40B4-BE49-F238E27FC236}">
                <a16:creationId xmlns:a16="http://schemas.microsoft.com/office/drawing/2014/main" id="{278A94B1-8B9C-F3E4-6EC1-41A982B0813C}"/>
              </a:ext>
            </a:extLst>
          </p:cNvPr>
          <p:cNvGraphicFramePr>
            <a:graphicFrameLocks noGrp="1"/>
          </p:cNvGraphicFramePr>
          <p:nvPr>
            <p:ph idx="4294967295"/>
            <p:extLst>
              <p:ext uri="{D42A27DB-BD31-4B8C-83A1-F6EECF244321}">
                <p14:modId xmlns:p14="http://schemas.microsoft.com/office/powerpoint/2010/main" val="1207557384"/>
              </p:ext>
            </p:extLst>
          </p:nvPr>
        </p:nvGraphicFramePr>
        <p:xfrm>
          <a:off x="2046515" y="1827213"/>
          <a:ext cx="12201525" cy="823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6426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E1A1DB8-302A-3F0C-CBEB-9EEE9BF3A2CC}"/>
              </a:ext>
            </a:extLst>
          </p:cNvPr>
          <p:cNvPicPr>
            <a:picLocks noChangeAspect="1"/>
          </p:cNvPicPr>
          <p:nvPr/>
        </p:nvPicPr>
        <p:blipFill rotWithShape="1">
          <a:blip r:embed="rId3"/>
          <a:srcRect t="64427"/>
          <a:stretch/>
        </p:blipFill>
        <p:spPr>
          <a:xfrm>
            <a:off x="914400" y="4441574"/>
            <a:ext cx="16459200" cy="5435591"/>
          </a:xfrm>
          <a:prstGeom prst="rect">
            <a:avLst/>
          </a:prstGeom>
        </p:spPr>
      </p:pic>
      <p:pic>
        <p:nvPicPr>
          <p:cNvPr id="18" name="Picture 17">
            <a:extLst>
              <a:ext uri="{FF2B5EF4-FFF2-40B4-BE49-F238E27FC236}">
                <a16:creationId xmlns:a16="http://schemas.microsoft.com/office/drawing/2014/main" id="{4FC3462A-0FE5-839A-A875-7A9DAF3AD794}"/>
              </a:ext>
            </a:extLst>
          </p:cNvPr>
          <p:cNvPicPr>
            <a:picLocks noChangeAspect="1"/>
          </p:cNvPicPr>
          <p:nvPr/>
        </p:nvPicPr>
        <p:blipFill rotWithShape="1">
          <a:blip r:embed="rId3"/>
          <a:srcRect b="70560"/>
          <a:stretch/>
        </p:blipFill>
        <p:spPr>
          <a:xfrm>
            <a:off x="2286000" y="395124"/>
            <a:ext cx="13716000" cy="3748683"/>
          </a:xfrm>
          <a:prstGeom prst="rect">
            <a:avLst/>
          </a:prstGeom>
        </p:spPr>
      </p:pic>
    </p:spTree>
    <p:extLst>
      <p:ext uri="{BB962C8B-B14F-4D97-AF65-F5344CB8AC3E}">
        <p14:creationId xmlns:p14="http://schemas.microsoft.com/office/powerpoint/2010/main" val="256322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69F7-B1C2-4ED9-8D16-B455773F3325}"/>
              </a:ext>
            </a:extLst>
          </p:cNvPr>
          <p:cNvSpPr>
            <a:spLocks noGrp="1"/>
          </p:cNvSpPr>
          <p:nvPr>
            <p:ph type="ctr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000" dirty="0">
                <a:solidFill>
                  <a:schemeClr val="bg1"/>
                </a:solidFill>
              </a:rPr>
              <a:t>Outline</a:t>
            </a:r>
          </a:p>
        </p:txBody>
      </p:sp>
      <p:sp>
        <p:nvSpPr>
          <p:cNvPr id="11" name="Rectangle 10">
            <a:extLst>
              <a:ext uri="{FF2B5EF4-FFF2-40B4-BE49-F238E27FC236}">
                <a16:creationId xmlns:a16="http://schemas.microsoft.com/office/drawing/2014/main" id="{3AD4F5C1-073F-F710-D09E-2716CE71546E}"/>
              </a:ext>
            </a:extLst>
          </p:cNvPr>
          <p:cNvSpPr/>
          <p:nvPr/>
        </p:nvSpPr>
        <p:spPr>
          <a:xfrm>
            <a:off x="482100" y="3347649"/>
            <a:ext cx="5347737" cy="3684591"/>
          </a:xfrm>
          <a:prstGeom prst="rect">
            <a:avLst/>
          </a:prstGeom>
          <a:blipFill>
            <a:blip r:embed="rId3"/>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2" name="Freeform: Shape 11">
            <a:extLst>
              <a:ext uri="{FF2B5EF4-FFF2-40B4-BE49-F238E27FC236}">
                <a16:creationId xmlns:a16="http://schemas.microsoft.com/office/drawing/2014/main" id="{5BFFF7B8-1457-D9DD-EB44-8943FB410FCB}"/>
              </a:ext>
            </a:extLst>
          </p:cNvPr>
          <p:cNvSpPr/>
          <p:nvPr/>
        </p:nvSpPr>
        <p:spPr>
          <a:xfrm>
            <a:off x="482100"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chemeClr val="bg1"/>
                </a:solidFill>
              </a:rPr>
              <a:t>SWI/SNF complex</a:t>
            </a:r>
          </a:p>
        </p:txBody>
      </p:sp>
      <p:sp>
        <p:nvSpPr>
          <p:cNvPr id="14" name="Freeform: Shape 13">
            <a:extLst>
              <a:ext uri="{FF2B5EF4-FFF2-40B4-BE49-F238E27FC236}">
                <a16:creationId xmlns:a16="http://schemas.microsoft.com/office/drawing/2014/main" id="{D6518779-46DE-6314-B02F-4B2C81F14F29}"/>
              </a:ext>
            </a:extLst>
          </p:cNvPr>
          <p:cNvSpPr/>
          <p:nvPr/>
        </p:nvSpPr>
        <p:spPr>
          <a:xfrm>
            <a:off x="6364838"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chemeClr val="bg1"/>
                </a:solidFill>
              </a:rPr>
              <a:t>SWI/SNF-deficient GYN tumors</a:t>
            </a:r>
          </a:p>
        </p:txBody>
      </p:sp>
      <p:sp>
        <p:nvSpPr>
          <p:cNvPr id="15" name="Rectangle 14">
            <a:extLst>
              <a:ext uri="{FF2B5EF4-FFF2-40B4-BE49-F238E27FC236}">
                <a16:creationId xmlns:a16="http://schemas.microsoft.com/office/drawing/2014/main" id="{C52C505C-41D6-D4F4-AD1D-AD3D8D8BE40B}"/>
              </a:ext>
            </a:extLst>
          </p:cNvPr>
          <p:cNvSpPr/>
          <p:nvPr/>
        </p:nvSpPr>
        <p:spPr>
          <a:xfrm>
            <a:off x="12247575" y="3525970"/>
            <a:ext cx="5347737" cy="3450101"/>
          </a:xfrm>
          <a:prstGeom prst="rect">
            <a:avLst/>
          </a:prstGeom>
          <a:blipFill rotWithShape="1">
            <a:blip r:embed="rId4"/>
            <a:srcRect/>
            <a:stretch>
              <a:fillRect l="-9000" t="-2969" r="-9000" b="-3827"/>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6" name="Freeform: Shape 15">
            <a:extLst>
              <a:ext uri="{FF2B5EF4-FFF2-40B4-BE49-F238E27FC236}">
                <a16:creationId xmlns:a16="http://schemas.microsoft.com/office/drawing/2014/main" id="{72A0C403-AF0F-3B6B-7F73-DE0D305DCBBC}"/>
              </a:ext>
            </a:extLst>
          </p:cNvPr>
          <p:cNvSpPr/>
          <p:nvPr/>
        </p:nvSpPr>
        <p:spPr>
          <a:xfrm>
            <a:off x="12247575"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chemeClr val="bg1"/>
                </a:solidFill>
              </a:rPr>
              <a:t>Targeted therapies</a:t>
            </a:r>
          </a:p>
        </p:txBody>
      </p:sp>
      <p:grpSp>
        <p:nvGrpSpPr>
          <p:cNvPr id="19" name="Group 18">
            <a:extLst>
              <a:ext uri="{FF2B5EF4-FFF2-40B4-BE49-F238E27FC236}">
                <a16:creationId xmlns:a16="http://schemas.microsoft.com/office/drawing/2014/main" id="{DC115357-F2E6-7E9F-8F45-4DEAFC6BD4F5}"/>
              </a:ext>
            </a:extLst>
          </p:cNvPr>
          <p:cNvGrpSpPr/>
          <p:nvPr/>
        </p:nvGrpSpPr>
        <p:grpSpPr>
          <a:xfrm>
            <a:off x="6875798" y="3521779"/>
            <a:ext cx="4325816" cy="3454292"/>
            <a:chOff x="838200" y="2522211"/>
            <a:chExt cx="4460763" cy="3562051"/>
          </a:xfrm>
        </p:grpSpPr>
        <p:grpSp>
          <p:nvGrpSpPr>
            <p:cNvPr id="3" name="Group 2">
              <a:extLst>
                <a:ext uri="{FF2B5EF4-FFF2-40B4-BE49-F238E27FC236}">
                  <a16:creationId xmlns:a16="http://schemas.microsoft.com/office/drawing/2014/main" id="{A568DD0F-78DF-AEDC-57C1-ACF07A805D8E}"/>
                </a:ext>
              </a:extLst>
            </p:cNvPr>
            <p:cNvGrpSpPr/>
            <p:nvPr/>
          </p:nvGrpSpPr>
          <p:grpSpPr>
            <a:xfrm>
              <a:off x="838200" y="2522211"/>
              <a:ext cx="4460763" cy="3411401"/>
              <a:chOff x="678396" y="2815779"/>
              <a:chExt cx="3788501" cy="2628580"/>
            </a:xfrm>
          </p:grpSpPr>
          <p:sp>
            <p:nvSpPr>
              <p:cNvPr id="4" name="Freeform: Shape 3">
                <a:extLst>
                  <a:ext uri="{FF2B5EF4-FFF2-40B4-BE49-F238E27FC236}">
                    <a16:creationId xmlns:a16="http://schemas.microsoft.com/office/drawing/2014/main" id="{6AA233FF-5C31-74D6-FEF7-A60C375AF4ED}"/>
                  </a:ext>
                </a:extLst>
              </p:cNvPr>
              <p:cNvSpPr/>
              <p:nvPr/>
            </p:nvSpPr>
            <p:spPr>
              <a:xfrm>
                <a:off x="678396" y="2815779"/>
                <a:ext cx="3788501" cy="2628580"/>
              </a:xfrm>
              <a:custGeom>
                <a:avLst/>
                <a:gdLst>
                  <a:gd name="connsiteX0" fmla="*/ 1455932 w 2920191"/>
                  <a:gd name="connsiteY0" fmla="*/ 23 h 2135699"/>
                  <a:gd name="connsiteX1" fmla="*/ 958928 w 2920191"/>
                  <a:gd name="connsiteY1" fmla="*/ 216812 h 2135699"/>
                  <a:gd name="connsiteX2" fmla="*/ 676425 w 2920191"/>
                  <a:gd name="connsiteY2" fmla="*/ 415760 h 2135699"/>
                  <a:gd name="connsiteX3" fmla="*/ 592863 w 2920191"/>
                  <a:gd name="connsiteY3" fmla="*/ 316291 h 2135699"/>
                  <a:gd name="connsiteX4" fmla="*/ 437681 w 2920191"/>
                  <a:gd name="connsiteY4" fmla="*/ 244663 h 2135699"/>
                  <a:gd name="connsiteX5" fmla="*/ 190993 w 2920191"/>
                  <a:gd name="connsiteY5" fmla="*/ 145193 h 2135699"/>
                  <a:gd name="connsiteX6" fmla="*/ 0 w 2920191"/>
                  <a:gd name="connsiteY6" fmla="*/ 352095 h 2135699"/>
                  <a:gd name="connsiteX7" fmla="*/ 107431 w 2920191"/>
                  <a:gd name="connsiteY7" fmla="*/ 606756 h 2135699"/>
                  <a:gd name="connsiteX8" fmla="*/ 111412 w 2920191"/>
                  <a:gd name="connsiteY8" fmla="*/ 670411 h 2135699"/>
                  <a:gd name="connsiteX9" fmla="*/ 123347 w 2920191"/>
                  <a:gd name="connsiteY9" fmla="*/ 746011 h 2135699"/>
                  <a:gd name="connsiteX10" fmla="*/ 167114 w 2920191"/>
                  <a:gd name="connsiteY10" fmla="*/ 714188 h 2135699"/>
                  <a:gd name="connsiteX11" fmla="*/ 222826 w 2920191"/>
                  <a:gd name="connsiteY11" fmla="*/ 654495 h 2135699"/>
                  <a:gd name="connsiteX12" fmla="*/ 262612 w 2920191"/>
                  <a:gd name="connsiteY12" fmla="*/ 606756 h 2135699"/>
                  <a:gd name="connsiteX13" fmla="*/ 250677 w 2920191"/>
                  <a:gd name="connsiteY13" fmla="*/ 499323 h 2135699"/>
                  <a:gd name="connsiteX14" fmla="*/ 346165 w 2920191"/>
                  <a:gd name="connsiteY14" fmla="*/ 459528 h 2135699"/>
                  <a:gd name="connsiteX15" fmla="*/ 218844 w 2920191"/>
                  <a:gd name="connsiteY15" fmla="*/ 439640 h 2135699"/>
                  <a:gd name="connsiteX16" fmla="*/ 242714 w 2920191"/>
                  <a:gd name="connsiteY16" fmla="*/ 272523 h 2135699"/>
                  <a:gd name="connsiteX17" fmla="*/ 366063 w 2920191"/>
                  <a:gd name="connsiteY17" fmla="*/ 308328 h 2135699"/>
                  <a:gd name="connsiteX18" fmla="*/ 457579 w 2920191"/>
                  <a:gd name="connsiteY18" fmla="*/ 364040 h 2135699"/>
                  <a:gd name="connsiteX19" fmla="*/ 557058 w 2920191"/>
                  <a:gd name="connsiteY19" fmla="*/ 423723 h 2135699"/>
                  <a:gd name="connsiteX20" fmla="*/ 612760 w 2920191"/>
                  <a:gd name="connsiteY20" fmla="*/ 475444 h 2135699"/>
                  <a:gd name="connsiteX21" fmla="*/ 807728 w 2920191"/>
                  <a:gd name="connsiteY21" fmla="*/ 447593 h 2135699"/>
                  <a:gd name="connsiteX22" fmla="*/ 978825 w 2920191"/>
                  <a:gd name="connsiteY22" fmla="*/ 395863 h 2135699"/>
                  <a:gd name="connsiteX23" fmla="*/ 676425 w 2920191"/>
                  <a:gd name="connsiteY23" fmla="*/ 555026 h 2135699"/>
                  <a:gd name="connsiteX24" fmla="*/ 676425 w 2920191"/>
                  <a:gd name="connsiteY24" fmla="*/ 630625 h 2135699"/>
                  <a:gd name="connsiteX25" fmla="*/ 986779 w 2920191"/>
                  <a:gd name="connsiteY25" fmla="*/ 479425 h 2135699"/>
                  <a:gd name="connsiteX26" fmla="*/ 1177774 w 2920191"/>
                  <a:gd name="connsiteY26" fmla="*/ 873342 h 2135699"/>
                  <a:gd name="connsiteX27" fmla="*/ 1201644 w 2920191"/>
                  <a:gd name="connsiteY27" fmla="*/ 992709 h 2135699"/>
                  <a:gd name="connsiteX28" fmla="*/ 1137978 w 2920191"/>
                  <a:gd name="connsiteY28" fmla="*/ 1279192 h 2135699"/>
                  <a:gd name="connsiteX29" fmla="*/ 1233476 w 2920191"/>
                  <a:gd name="connsiteY29" fmla="*/ 1673108 h 2135699"/>
                  <a:gd name="connsiteX30" fmla="*/ 1277243 w 2920191"/>
                  <a:gd name="connsiteY30" fmla="*/ 2130689 h 2135699"/>
                  <a:gd name="connsiteX31" fmla="*/ 1655062 w 2920191"/>
                  <a:gd name="connsiteY31" fmla="*/ 2135699 h 2135699"/>
                  <a:gd name="connsiteX32" fmla="*/ 1686714 w 2920191"/>
                  <a:gd name="connsiteY32" fmla="*/ 1679147 h 2135699"/>
                  <a:gd name="connsiteX33" fmla="*/ 1782202 w 2920191"/>
                  <a:gd name="connsiteY33" fmla="*/ 1285231 h 2135699"/>
                  <a:gd name="connsiteX34" fmla="*/ 1718546 w 2920191"/>
                  <a:gd name="connsiteY34" fmla="*/ 998748 h 2135699"/>
                  <a:gd name="connsiteX35" fmla="*/ 1742416 w 2920191"/>
                  <a:gd name="connsiteY35" fmla="*/ 879371 h 2135699"/>
                  <a:gd name="connsiteX36" fmla="*/ 1933402 w 2920191"/>
                  <a:gd name="connsiteY36" fmla="*/ 485455 h 2135699"/>
                  <a:gd name="connsiteX37" fmla="*/ 2243764 w 2920191"/>
                  <a:gd name="connsiteY37" fmla="*/ 636655 h 2135699"/>
                  <a:gd name="connsiteX38" fmla="*/ 2243764 w 2920191"/>
                  <a:gd name="connsiteY38" fmla="*/ 561055 h 2135699"/>
                  <a:gd name="connsiteX39" fmla="*/ 1941365 w 2920191"/>
                  <a:gd name="connsiteY39" fmla="*/ 401902 h 2135699"/>
                  <a:gd name="connsiteX40" fmla="*/ 2112462 w 2920191"/>
                  <a:gd name="connsiteY40" fmla="*/ 453622 h 2135699"/>
                  <a:gd name="connsiteX41" fmla="*/ 2307429 w 2920191"/>
                  <a:gd name="connsiteY41" fmla="*/ 481483 h 2135699"/>
                  <a:gd name="connsiteX42" fmla="*/ 2363132 w 2920191"/>
                  <a:gd name="connsiteY42" fmla="*/ 429753 h 2135699"/>
                  <a:gd name="connsiteX43" fmla="*/ 2462611 w 2920191"/>
                  <a:gd name="connsiteY43" fmla="*/ 370069 h 2135699"/>
                  <a:gd name="connsiteX44" fmla="*/ 2554127 w 2920191"/>
                  <a:gd name="connsiteY44" fmla="*/ 314367 h 2135699"/>
                  <a:gd name="connsiteX45" fmla="*/ 2677466 w 2920191"/>
                  <a:gd name="connsiteY45" fmla="*/ 278553 h 2135699"/>
                  <a:gd name="connsiteX46" fmla="*/ 2701345 w 2920191"/>
                  <a:gd name="connsiteY46" fmla="*/ 445669 h 2135699"/>
                  <a:gd name="connsiteX47" fmla="*/ 2574015 w 2920191"/>
                  <a:gd name="connsiteY47" fmla="*/ 465567 h 2135699"/>
                  <a:gd name="connsiteX48" fmla="*/ 2669513 w 2920191"/>
                  <a:gd name="connsiteY48" fmla="*/ 505353 h 2135699"/>
                  <a:gd name="connsiteX49" fmla="*/ 2657578 w 2920191"/>
                  <a:gd name="connsiteY49" fmla="*/ 612785 h 2135699"/>
                  <a:gd name="connsiteX50" fmla="*/ 2697364 w 2920191"/>
                  <a:gd name="connsiteY50" fmla="*/ 660534 h 2135699"/>
                  <a:gd name="connsiteX51" fmla="*/ 2753076 w 2920191"/>
                  <a:gd name="connsiteY51" fmla="*/ 720217 h 2135699"/>
                  <a:gd name="connsiteX52" fmla="*/ 2796843 w 2920191"/>
                  <a:gd name="connsiteY52" fmla="*/ 752050 h 2135699"/>
                  <a:gd name="connsiteX53" fmla="*/ 2808778 w 2920191"/>
                  <a:gd name="connsiteY53" fmla="*/ 676450 h 2135699"/>
                  <a:gd name="connsiteX54" fmla="*/ 2812759 w 2920191"/>
                  <a:gd name="connsiteY54" fmla="*/ 612785 h 2135699"/>
                  <a:gd name="connsiteX55" fmla="*/ 2920192 w 2920191"/>
                  <a:gd name="connsiteY55" fmla="*/ 358134 h 2135699"/>
                  <a:gd name="connsiteX56" fmla="*/ 2729196 w 2920191"/>
                  <a:gd name="connsiteY56" fmla="*/ 151223 h 2135699"/>
                  <a:gd name="connsiteX57" fmla="*/ 2482499 w 2920191"/>
                  <a:gd name="connsiteY57" fmla="*/ 250702 h 2135699"/>
                  <a:gd name="connsiteX58" fmla="*/ 2327327 w 2920191"/>
                  <a:gd name="connsiteY58" fmla="*/ 322320 h 2135699"/>
                  <a:gd name="connsiteX59" fmla="*/ 2243764 w 2920191"/>
                  <a:gd name="connsiteY59" fmla="*/ 421799 h 2135699"/>
                  <a:gd name="connsiteX60" fmla="*/ 1961262 w 2920191"/>
                  <a:gd name="connsiteY60" fmla="*/ 222851 h 2135699"/>
                  <a:gd name="connsiteX61" fmla="*/ 1455932 w 2920191"/>
                  <a:gd name="connsiteY61" fmla="*/ 23 h 2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20191" h="2135699">
                    <a:moveTo>
                      <a:pt x="1455932" y="23"/>
                    </a:moveTo>
                    <a:cubicBezTo>
                      <a:pt x="1272529" y="-1320"/>
                      <a:pt x="1099983" y="56725"/>
                      <a:pt x="958928" y="216812"/>
                    </a:cubicBezTo>
                    <a:cubicBezTo>
                      <a:pt x="865306" y="288554"/>
                      <a:pt x="776267" y="406235"/>
                      <a:pt x="676425" y="415760"/>
                    </a:cubicBezTo>
                    <a:cubicBezTo>
                      <a:pt x="655099" y="376070"/>
                      <a:pt x="662081" y="308080"/>
                      <a:pt x="592863" y="316291"/>
                    </a:cubicBezTo>
                    <a:cubicBezTo>
                      <a:pt x="546409" y="260760"/>
                      <a:pt x="494746" y="236528"/>
                      <a:pt x="437681" y="244663"/>
                    </a:cubicBezTo>
                    <a:cubicBezTo>
                      <a:pt x="368958" y="143993"/>
                      <a:pt x="280538" y="141783"/>
                      <a:pt x="190993" y="145193"/>
                    </a:cubicBezTo>
                    <a:cubicBezTo>
                      <a:pt x="5880" y="149870"/>
                      <a:pt x="10695" y="255083"/>
                      <a:pt x="0" y="352095"/>
                    </a:cubicBezTo>
                    <a:cubicBezTo>
                      <a:pt x="2904" y="469891"/>
                      <a:pt x="52239" y="541252"/>
                      <a:pt x="107431" y="606756"/>
                    </a:cubicBezTo>
                    <a:cubicBezTo>
                      <a:pt x="121785" y="631235"/>
                      <a:pt x="138263" y="656238"/>
                      <a:pt x="111412" y="670411"/>
                    </a:cubicBezTo>
                    <a:cubicBezTo>
                      <a:pt x="68341" y="729828"/>
                      <a:pt x="50580" y="770843"/>
                      <a:pt x="123347" y="746011"/>
                    </a:cubicBezTo>
                    <a:cubicBezTo>
                      <a:pt x="153008" y="833375"/>
                      <a:pt x="157265" y="755612"/>
                      <a:pt x="167114" y="714188"/>
                    </a:cubicBezTo>
                    <a:cubicBezTo>
                      <a:pt x="213396" y="783359"/>
                      <a:pt x="225360" y="742220"/>
                      <a:pt x="222826" y="654495"/>
                    </a:cubicBezTo>
                    <a:cubicBezTo>
                      <a:pt x="270375" y="670335"/>
                      <a:pt x="308151" y="677117"/>
                      <a:pt x="262612" y="606756"/>
                    </a:cubicBezTo>
                    <a:cubicBezTo>
                      <a:pt x="300569" y="565532"/>
                      <a:pt x="320105" y="526689"/>
                      <a:pt x="250677" y="499323"/>
                    </a:cubicBezTo>
                    <a:lnTo>
                      <a:pt x="346165" y="459528"/>
                    </a:lnTo>
                    <a:cubicBezTo>
                      <a:pt x="306217" y="445440"/>
                      <a:pt x="265679" y="433077"/>
                      <a:pt x="218844" y="439640"/>
                    </a:cubicBezTo>
                    <a:cubicBezTo>
                      <a:pt x="173039" y="438582"/>
                      <a:pt x="87957" y="278534"/>
                      <a:pt x="242714" y="272523"/>
                    </a:cubicBezTo>
                    <a:cubicBezTo>
                      <a:pt x="293206" y="270390"/>
                      <a:pt x="329125" y="290126"/>
                      <a:pt x="366063" y="308328"/>
                    </a:cubicBezTo>
                    <a:cubicBezTo>
                      <a:pt x="394876" y="345552"/>
                      <a:pt x="425270" y="365307"/>
                      <a:pt x="457579" y="364040"/>
                    </a:cubicBezTo>
                    <a:cubicBezTo>
                      <a:pt x="489135" y="358315"/>
                      <a:pt x="522006" y="373517"/>
                      <a:pt x="557058" y="423723"/>
                    </a:cubicBezTo>
                    <a:lnTo>
                      <a:pt x="612760" y="475444"/>
                    </a:lnTo>
                    <a:cubicBezTo>
                      <a:pt x="654651" y="561112"/>
                      <a:pt x="736424" y="482835"/>
                      <a:pt x="807728" y="447593"/>
                    </a:cubicBezTo>
                    <a:cubicBezTo>
                      <a:pt x="888576" y="389224"/>
                      <a:pt x="935944" y="388662"/>
                      <a:pt x="978825" y="395863"/>
                    </a:cubicBezTo>
                    <a:cubicBezTo>
                      <a:pt x="887747" y="532842"/>
                      <a:pt x="720288" y="552739"/>
                      <a:pt x="676425" y="555026"/>
                    </a:cubicBezTo>
                    <a:lnTo>
                      <a:pt x="676425" y="630625"/>
                    </a:lnTo>
                    <a:cubicBezTo>
                      <a:pt x="775866" y="626349"/>
                      <a:pt x="880375" y="563817"/>
                      <a:pt x="986779" y="479425"/>
                    </a:cubicBezTo>
                    <a:cubicBezTo>
                      <a:pt x="1038461" y="616052"/>
                      <a:pt x="1067532" y="762737"/>
                      <a:pt x="1177774" y="873342"/>
                    </a:cubicBezTo>
                    <a:cubicBezTo>
                      <a:pt x="1204739" y="909327"/>
                      <a:pt x="1209626" y="949732"/>
                      <a:pt x="1201644" y="992709"/>
                    </a:cubicBezTo>
                    <a:cubicBezTo>
                      <a:pt x="1180412" y="1088197"/>
                      <a:pt x="1141760" y="1173236"/>
                      <a:pt x="1137978" y="1279192"/>
                    </a:cubicBezTo>
                    <a:cubicBezTo>
                      <a:pt x="1152790" y="1393435"/>
                      <a:pt x="1212340" y="1541806"/>
                      <a:pt x="1233476" y="1673108"/>
                    </a:cubicBezTo>
                    <a:cubicBezTo>
                      <a:pt x="1261327" y="1825641"/>
                      <a:pt x="1270033" y="1978165"/>
                      <a:pt x="1277243" y="2130689"/>
                    </a:cubicBezTo>
                    <a:cubicBezTo>
                      <a:pt x="1396325" y="2023018"/>
                      <a:pt x="1527113" y="2032400"/>
                      <a:pt x="1655062" y="2135699"/>
                    </a:cubicBezTo>
                    <a:cubicBezTo>
                      <a:pt x="1650157" y="1984195"/>
                      <a:pt x="1658862" y="1831671"/>
                      <a:pt x="1686714" y="1679147"/>
                    </a:cubicBezTo>
                    <a:cubicBezTo>
                      <a:pt x="1707850" y="1547835"/>
                      <a:pt x="1767400" y="1399474"/>
                      <a:pt x="1782202" y="1285231"/>
                    </a:cubicBezTo>
                    <a:cubicBezTo>
                      <a:pt x="1778430" y="1179265"/>
                      <a:pt x="1739778" y="1094226"/>
                      <a:pt x="1718546" y="998748"/>
                    </a:cubicBezTo>
                    <a:cubicBezTo>
                      <a:pt x="1710564" y="955771"/>
                      <a:pt x="1715451" y="915366"/>
                      <a:pt x="1742416" y="879371"/>
                    </a:cubicBezTo>
                    <a:cubicBezTo>
                      <a:pt x="1852658" y="768766"/>
                      <a:pt x="1881729" y="622091"/>
                      <a:pt x="1933402" y="485455"/>
                    </a:cubicBezTo>
                    <a:cubicBezTo>
                      <a:pt x="2039815" y="569846"/>
                      <a:pt x="2144323" y="632378"/>
                      <a:pt x="2243764" y="636655"/>
                    </a:cubicBezTo>
                    <a:lnTo>
                      <a:pt x="2243764" y="561055"/>
                    </a:lnTo>
                    <a:cubicBezTo>
                      <a:pt x="2199902" y="558769"/>
                      <a:pt x="2032443" y="538871"/>
                      <a:pt x="1941365" y="401902"/>
                    </a:cubicBezTo>
                    <a:cubicBezTo>
                      <a:pt x="1984237" y="394691"/>
                      <a:pt x="2031614" y="395253"/>
                      <a:pt x="2112462" y="453622"/>
                    </a:cubicBezTo>
                    <a:cubicBezTo>
                      <a:pt x="2183757" y="488865"/>
                      <a:pt x="2265529" y="567141"/>
                      <a:pt x="2307429" y="481483"/>
                    </a:cubicBezTo>
                    <a:lnTo>
                      <a:pt x="2363132" y="429753"/>
                    </a:lnTo>
                    <a:cubicBezTo>
                      <a:pt x="2398184" y="379546"/>
                      <a:pt x="2431054" y="364354"/>
                      <a:pt x="2462611" y="370069"/>
                    </a:cubicBezTo>
                    <a:cubicBezTo>
                      <a:pt x="2494920" y="371336"/>
                      <a:pt x="2525314" y="351591"/>
                      <a:pt x="2554127" y="314367"/>
                    </a:cubicBezTo>
                    <a:cubicBezTo>
                      <a:pt x="2591055" y="296155"/>
                      <a:pt x="2626974" y="276419"/>
                      <a:pt x="2677466" y="278553"/>
                    </a:cubicBezTo>
                    <a:cubicBezTo>
                      <a:pt x="2832228" y="284563"/>
                      <a:pt x="2747141" y="444621"/>
                      <a:pt x="2701345" y="445669"/>
                    </a:cubicBezTo>
                    <a:cubicBezTo>
                      <a:pt x="2654501" y="439106"/>
                      <a:pt x="2613973" y="451470"/>
                      <a:pt x="2574015" y="465567"/>
                    </a:cubicBezTo>
                    <a:lnTo>
                      <a:pt x="2669513" y="505353"/>
                    </a:lnTo>
                    <a:cubicBezTo>
                      <a:pt x="2600085" y="532718"/>
                      <a:pt x="2619621" y="571561"/>
                      <a:pt x="2657578" y="612785"/>
                    </a:cubicBezTo>
                    <a:cubicBezTo>
                      <a:pt x="2612029" y="683146"/>
                      <a:pt x="2649815" y="676364"/>
                      <a:pt x="2697364" y="660534"/>
                    </a:cubicBezTo>
                    <a:cubicBezTo>
                      <a:pt x="2694830" y="748259"/>
                      <a:pt x="2706794" y="789388"/>
                      <a:pt x="2753076" y="720217"/>
                    </a:cubicBezTo>
                    <a:cubicBezTo>
                      <a:pt x="2762925" y="761642"/>
                      <a:pt x="2767182" y="839404"/>
                      <a:pt x="2796843" y="752050"/>
                    </a:cubicBezTo>
                    <a:cubicBezTo>
                      <a:pt x="2869604" y="776872"/>
                      <a:pt x="2851850" y="735867"/>
                      <a:pt x="2808778" y="676450"/>
                    </a:cubicBezTo>
                    <a:cubicBezTo>
                      <a:pt x="2781927" y="662267"/>
                      <a:pt x="2798396" y="637264"/>
                      <a:pt x="2812759" y="612785"/>
                    </a:cubicBezTo>
                    <a:cubicBezTo>
                      <a:pt x="2867947" y="547282"/>
                      <a:pt x="2917287" y="475920"/>
                      <a:pt x="2920192" y="358134"/>
                    </a:cubicBezTo>
                    <a:cubicBezTo>
                      <a:pt x="2909495" y="261122"/>
                      <a:pt x="2914305" y="155899"/>
                      <a:pt x="2729196" y="151223"/>
                    </a:cubicBezTo>
                    <a:cubicBezTo>
                      <a:pt x="2639652" y="147822"/>
                      <a:pt x="2551231" y="150022"/>
                      <a:pt x="2482499" y="250702"/>
                    </a:cubicBezTo>
                    <a:cubicBezTo>
                      <a:pt x="2425444" y="242558"/>
                      <a:pt x="2373771" y="266799"/>
                      <a:pt x="2327327" y="322320"/>
                    </a:cubicBezTo>
                    <a:cubicBezTo>
                      <a:pt x="2258109" y="314119"/>
                      <a:pt x="2265091" y="382109"/>
                      <a:pt x="2243764" y="421799"/>
                    </a:cubicBezTo>
                    <a:cubicBezTo>
                      <a:pt x="2143914" y="412265"/>
                      <a:pt x="2054884" y="294593"/>
                      <a:pt x="1961262" y="222851"/>
                    </a:cubicBezTo>
                    <a:cubicBezTo>
                      <a:pt x="1820207" y="62754"/>
                      <a:pt x="1649471" y="2909"/>
                      <a:pt x="1455932" y="23"/>
                    </a:cubicBezTo>
                    <a:close/>
                  </a:path>
                </a:pathLst>
              </a:custGeom>
              <a:solidFill>
                <a:srgbClr val="F1E7E7"/>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5" name="Freeform: Shape 4">
                <a:extLst>
                  <a:ext uri="{FF2B5EF4-FFF2-40B4-BE49-F238E27FC236}">
                    <a16:creationId xmlns:a16="http://schemas.microsoft.com/office/drawing/2014/main" id="{5A5E856C-136B-49F6-17B2-2AC42A630EEC}"/>
                  </a:ext>
                </a:extLst>
              </p:cNvPr>
              <p:cNvSpPr/>
              <p:nvPr/>
            </p:nvSpPr>
            <p:spPr>
              <a:xfrm>
                <a:off x="1939723" y="3172130"/>
                <a:ext cx="1174440" cy="1321562"/>
              </a:xfrm>
              <a:custGeom>
                <a:avLst/>
                <a:gdLst>
                  <a:gd name="connsiteX0" fmla="*/ 70445 w 905263"/>
                  <a:gd name="connsiteY0" fmla="*/ 23425 h 1073758"/>
                  <a:gd name="connsiteX1" fmla="*/ 81561 w 905263"/>
                  <a:gd name="connsiteY1" fmla="*/ 1194 h 1073758"/>
                  <a:gd name="connsiteX2" fmla="*/ 858715 w 905263"/>
                  <a:gd name="connsiteY2" fmla="*/ 10985 h 1073758"/>
                  <a:gd name="connsiteX3" fmla="*/ 905264 w 905263"/>
                  <a:gd name="connsiteY3" fmla="*/ 29454 h 1073758"/>
                  <a:gd name="connsiteX4" fmla="*/ 644069 w 905263"/>
                  <a:gd name="connsiteY4" fmla="*/ 262865 h 1073758"/>
                  <a:gd name="connsiteX5" fmla="*/ 521806 w 905263"/>
                  <a:gd name="connsiteY5" fmla="*/ 551853 h 1073758"/>
                  <a:gd name="connsiteX6" fmla="*/ 516253 w 905263"/>
                  <a:gd name="connsiteY6" fmla="*/ 685232 h 1073758"/>
                  <a:gd name="connsiteX7" fmla="*/ 527359 w 905263"/>
                  <a:gd name="connsiteY7" fmla="*/ 801932 h 1073758"/>
                  <a:gd name="connsiteX8" fmla="*/ 521806 w 905263"/>
                  <a:gd name="connsiteY8" fmla="*/ 1024226 h 1073758"/>
                  <a:gd name="connsiteX9" fmla="*/ 453912 w 905263"/>
                  <a:gd name="connsiteY9" fmla="*/ 1018197 h 1073758"/>
                  <a:gd name="connsiteX10" fmla="*/ 448349 w 905263"/>
                  <a:gd name="connsiteY10" fmla="*/ 795903 h 1073758"/>
                  <a:gd name="connsiteX11" fmla="*/ 459465 w 905263"/>
                  <a:gd name="connsiteY11" fmla="*/ 679193 h 1073758"/>
                  <a:gd name="connsiteX12" fmla="*/ 453912 w 905263"/>
                  <a:gd name="connsiteY12" fmla="*/ 545814 h 1073758"/>
                  <a:gd name="connsiteX13" fmla="*/ 331649 w 905263"/>
                  <a:gd name="connsiteY13" fmla="*/ 256835 h 1073758"/>
                  <a:gd name="connsiteX14" fmla="*/ 70445 w 905263"/>
                  <a:gd name="connsiteY14" fmla="*/ 23425 h 107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263" h="1073758">
                    <a:moveTo>
                      <a:pt x="70445" y="23425"/>
                    </a:moveTo>
                    <a:cubicBezTo>
                      <a:pt x="-94299" y="-7769"/>
                      <a:pt x="81561" y="1194"/>
                      <a:pt x="81561" y="1194"/>
                    </a:cubicBezTo>
                    <a:lnTo>
                      <a:pt x="858715" y="10985"/>
                    </a:lnTo>
                    <a:lnTo>
                      <a:pt x="905264" y="29454"/>
                    </a:lnTo>
                    <a:cubicBezTo>
                      <a:pt x="740519" y="60649"/>
                      <a:pt x="660690" y="142792"/>
                      <a:pt x="644069" y="262865"/>
                    </a:cubicBezTo>
                    <a:cubicBezTo>
                      <a:pt x="610722" y="364753"/>
                      <a:pt x="525511" y="477749"/>
                      <a:pt x="521806" y="551853"/>
                    </a:cubicBezTo>
                    <a:lnTo>
                      <a:pt x="516253" y="685232"/>
                    </a:lnTo>
                    <a:cubicBezTo>
                      <a:pt x="514415" y="721360"/>
                      <a:pt x="501689" y="752050"/>
                      <a:pt x="527359" y="801932"/>
                    </a:cubicBezTo>
                    <a:cubicBezTo>
                      <a:pt x="545723" y="886133"/>
                      <a:pt x="531988" y="954294"/>
                      <a:pt x="521806" y="1024226"/>
                    </a:cubicBezTo>
                    <a:cubicBezTo>
                      <a:pt x="511624" y="1094159"/>
                      <a:pt x="464094" y="1088130"/>
                      <a:pt x="453912" y="1018197"/>
                    </a:cubicBezTo>
                    <a:cubicBezTo>
                      <a:pt x="443730" y="948265"/>
                      <a:pt x="429995" y="880104"/>
                      <a:pt x="448349" y="795903"/>
                    </a:cubicBezTo>
                    <a:cubicBezTo>
                      <a:pt x="474029" y="746011"/>
                      <a:pt x="461303" y="715331"/>
                      <a:pt x="459465" y="679193"/>
                    </a:cubicBezTo>
                    <a:lnTo>
                      <a:pt x="453912" y="545814"/>
                    </a:lnTo>
                    <a:cubicBezTo>
                      <a:pt x="450207" y="471719"/>
                      <a:pt x="364987" y="358715"/>
                      <a:pt x="331649" y="256835"/>
                    </a:cubicBezTo>
                    <a:cubicBezTo>
                      <a:pt x="315018" y="136763"/>
                      <a:pt x="235199" y="54619"/>
                      <a:pt x="70445" y="23425"/>
                    </a:cubicBezTo>
                    <a:close/>
                  </a:path>
                </a:pathLst>
              </a:custGeom>
              <a:solidFill>
                <a:srgbClr val="F3D7D7"/>
              </a:solidFill>
              <a:ln w="15570" cap="flat">
                <a:solidFill>
                  <a:srgbClr val="B7B7B7"/>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6" name="Freeform: Shape 5">
                <a:extLst>
                  <a:ext uri="{FF2B5EF4-FFF2-40B4-BE49-F238E27FC236}">
                    <a16:creationId xmlns:a16="http://schemas.microsoft.com/office/drawing/2014/main" id="{AAB976E7-F4D6-FCC4-C8CA-D63E373E13B3}"/>
                  </a:ext>
                </a:extLst>
              </p:cNvPr>
              <p:cNvSpPr/>
              <p:nvPr/>
            </p:nvSpPr>
            <p:spPr>
              <a:xfrm>
                <a:off x="1018079" y="3337759"/>
                <a:ext cx="616096" cy="445965"/>
              </a:xfrm>
              <a:custGeom>
                <a:avLst/>
                <a:gdLst>
                  <a:gd name="connsiteX0" fmla="*/ 474889 w 474889"/>
                  <a:gd name="connsiteY0" fmla="*/ 196148 h 295619"/>
                  <a:gd name="connsiteX1" fmla="*/ 264730 w 474889"/>
                  <a:gd name="connsiteY1" fmla="*/ 281607 h 295619"/>
                  <a:gd name="connsiteX2" fmla="*/ 107815 w 474889"/>
                  <a:gd name="connsiteY2" fmla="*/ 239573 h 295619"/>
                  <a:gd name="connsiteX3" fmla="*/ 11146 w 474889"/>
                  <a:gd name="connsiteY3" fmla="*/ 183537 h 295619"/>
                  <a:gd name="connsiteX4" fmla="*/ 19547 w 474889"/>
                  <a:gd name="connsiteY4" fmla="*/ 71457 h 295619"/>
                  <a:gd name="connsiteX5" fmla="*/ 110615 w 474889"/>
                  <a:gd name="connsiteY5" fmla="*/ 0 h 295619"/>
                  <a:gd name="connsiteX6" fmla="*/ 207284 w 474889"/>
                  <a:gd name="connsiteY6" fmla="*/ 35023 h 295619"/>
                  <a:gd name="connsiteX7" fmla="*/ 347388 w 474889"/>
                  <a:gd name="connsiteY7" fmla="*/ 98069 h 295619"/>
                  <a:gd name="connsiteX8" fmla="*/ 448267 w 474889"/>
                  <a:gd name="connsiteY8" fmla="*/ 155515 h 295619"/>
                  <a:gd name="connsiteX9" fmla="*/ 474889 w 474889"/>
                  <a:gd name="connsiteY9" fmla="*/ 196148 h 29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9" h="295619">
                    <a:moveTo>
                      <a:pt x="474889" y="196148"/>
                    </a:moveTo>
                    <a:cubicBezTo>
                      <a:pt x="430455" y="256937"/>
                      <a:pt x="392365" y="325726"/>
                      <a:pt x="264730" y="281607"/>
                    </a:cubicBezTo>
                    <a:cubicBezTo>
                      <a:pt x="209618" y="278816"/>
                      <a:pt x="152249" y="285074"/>
                      <a:pt x="107815" y="239573"/>
                    </a:cubicBezTo>
                    <a:cubicBezTo>
                      <a:pt x="64848" y="204283"/>
                      <a:pt x="54103" y="193034"/>
                      <a:pt x="11146" y="183537"/>
                    </a:cubicBezTo>
                    <a:cubicBezTo>
                      <a:pt x="-6685" y="133693"/>
                      <a:pt x="-2570" y="99508"/>
                      <a:pt x="19547" y="71457"/>
                    </a:cubicBezTo>
                    <a:cubicBezTo>
                      <a:pt x="51427" y="29261"/>
                      <a:pt x="76563" y="19298"/>
                      <a:pt x="110615" y="0"/>
                    </a:cubicBezTo>
                    <a:cubicBezTo>
                      <a:pt x="142838" y="7115"/>
                      <a:pt x="175061" y="-5801"/>
                      <a:pt x="207284" y="35023"/>
                    </a:cubicBezTo>
                    <a:cubicBezTo>
                      <a:pt x="263739" y="26803"/>
                      <a:pt x="309612" y="50283"/>
                      <a:pt x="347388" y="98069"/>
                    </a:cubicBezTo>
                    <a:cubicBezTo>
                      <a:pt x="393365" y="104870"/>
                      <a:pt x="432141" y="118872"/>
                      <a:pt x="448267" y="155515"/>
                    </a:cubicBezTo>
                    <a:cubicBezTo>
                      <a:pt x="464821" y="165221"/>
                      <a:pt x="473270" y="178975"/>
                      <a:pt x="474889"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7" name="Freeform: Shape 6">
                <a:extLst>
                  <a:ext uri="{FF2B5EF4-FFF2-40B4-BE49-F238E27FC236}">
                    <a16:creationId xmlns:a16="http://schemas.microsoft.com/office/drawing/2014/main" id="{A559DBFE-9C03-5174-A48C-45CCFD9DD7B8}"/>
                  </a:ext>
                </a:extLst>
              </p:cNvPr>
              <p:cNvSpPr/>
              <p:nvPr/>
            </p:nvSpPr>
            <p:spPr>
              <a:xfrm>
                <a:off x="2237110" y="4363708"/>
                <a:ext cx="671070" cy="1028952"/>
              </a:xfrm>
              <a:custGeom>
                <a:avLst/>
                <a:gdLst>
                  <a:gd name="connsiteX0" fmla="*/ 253679 w 517263"/>
                  <a:gd name="connsiteY0" fmla="*/ 28295 h 836015"/>
                  <a:gd name="connsiteX1" fmla="*/ 146875 w 517263"/>
                  <a:gd name="connsiteY1" fmla="*/ 61166 h 836015"/>
                  <a:gd name="connsiteX2" fmla="*/ 35728 w 517263"/>
                  <a:gd name="connsiteY2" fmla="*/ 34 h 836015"/>
                  <a:gd name="connsiteX3" fmla="*/ 2314 w 517263"/>
                  <a:gd name="connsiteY3" fmla="*/ 40078 h 836015"/>
                  <a:gd name="connsiteX4" fmla="*/ 71285 w 517263"/>
                  <a:gd name="connsiteY4" fmla="*/ 173456 h 836015"/>
                  <a:gd name="connsiteX5" fmla="*/ 93592 w 517263"/>
                  <a:gd name="connsiteY5" fmla="*/ 500202 h 836015"/>
                  <a:gd name="connsiteX6" fmla="*/ 133483 w 517263"/>
                  <a:gd name="connsiteY6" fmla="*/ 742518 h 836015"/>
                  <a:gd name="connsiteX7" fmla="*/ 105632 w 517263"/>
                  <a:gd name="connsiteY7" fmla="*/ 836015 h 836015"/>
                  <a:gd name="connsiteX8" fmla="*/ 409546 w 517263"/>
                  <a:gd name="connsiteY8" fmla="*/ 835901 h 836015"/>
                  <a:gd name="connsiteX9" fmla="*/ 383781 w 517263"/>
                  <a:gd name="connsiteY9" fmla="*/ 748547 h 836015"/>
                  <a:gd name="connsiteX10" fmla="*/ 423671 w 517263"/>
                  <a:gd name="connsiteY10" fmla="*/ 506231 h 836015"/>
                  <a:gd name="connsiteX11" fmla="*/ 445979 w 517263"/>
                  <a:gd name="connsiteY11" fmla="*/ 179486 h 836015"/>
                  <a:gd name="connsiteX12" fmla="*/ 514950 w 517263"/>
                  <a:gd name="connsiteY12" fmla="*/ 46107 h 836015"/>
                  <a:gd name="connsiteX13" fmla="*/ 481526 w 517263"/>
                  <a:gd name="connsiteY13" fmla="*/ 6064 h 836015"/>
                  <a:gd name="connsiteX14" fmla="*/ 370379 w 517263"/>
                  <a:gd name="connsiteY14" fmla="*/ 67195 h 836015"/>
                  <a:gd name="connsiteX15" fmla="*/ 253679 w 517263"/>
                  <a:gd name="connsiteY15" fmla="*/ 28295 h 83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263" h="836015">
                    <a:moveTo>
                      <a:pt x="253679" y="28295"/>
                    </a:moveTo>
                    <a:cubicBezTo>
                      <a:pt x="212102" y="16351"/>
                      <a:pt x="199120" y="67110"/>
                      <a:pt x="146875" y="61166"/>
                    </a:cubicBezTo>
                    <a:cubicBezTo>
                      <a:pt x="106222" y="53413"/>
                      <a:pt x="64960" y="47783"/>
                      <a:pt x="35728" y="34"/>
                    </a:cubicBezTo>
                    <a:cubicBezTo>
                      <a:pt x="13173" y="-623"/>
                      <a:pt x="-6963" y="7969"/>
                      <a:pt x="2314" y="40078"/>
                    </a:cubicBezTo>
                    <a:cubicBezTo>
                      <a:pt x="36318" y="58394"/>
                      <a:pt x="58902" y="118516"/>
                      <a:pt x="71285" y="173456"/>
                    </a:cubicBezTo>
                    <a:cubicBezTo>
                      <a:pt x="87601" y="282365"/>
                      <a:pt x="100536" y="391284"/>
                      <a:pt x="93592" y="500202"/>
                    </a:cubicBezTo>
                    <a:cubicBezTo>
                      <a:pt x="119338" y="584784"/>
                      <a:pt x="137150" y="663813"/>
                      <a:pt x="133483" y="742518"/>
                    </a:cubicBezTo>
                    <a:cubicBezTo>
                      <a:pt x="109127" y="776655"/>
                      <a:pt x="94811" y="825319"/>
                      <a:pt x="105632" y="836015"/>
                    </a:cubicBezTo>
                    <a:cubicBezTo>
                      <a:pt x="197957" y="772360"/>
                      <a:pt x="307933" y="768492"/>
                      <a:pt x="409546" y="835901"/>
                    </a:cubicBezTo>
                    <a:cubicBezTo>
                      <a:pt x="419328" y="821566"/>
                      <a:pt x="408136" y="782685"/>
                      <a:pt x="383781" y="748547"/>
                    </a:cubicBezTo>
                    <a:cubicBezTo>
                      <a:pt x="380114" y="669842"/>
                      <a:pt x="397925" y="590813"/>
                      <a:pt x="423671" y="506231"/>
                    </a:cubicBezTo>
                    <a:cubicBezTo>
                      <a:pt x="416728" y="397313"/>
                      <a:pt x="429663" y="288404"/>
                      <a:pt x="445979" y="179486"/>
                    </a:cubicBezTo>
                    <a:cubicBezTo>
                      <a:pt x="458362" y="124545"/>
                      <a:pt x="480945" y="64424"/>
                      <a:pt x="514950" y="46107"/>
                    </a:cubicBezTo>
                    <a:cubicBezTo>
                      <a:pt x="524227" y="14008"/>
                      <a:pt x="504091" y="5407"/>
                      <a:pt x="481526" y="6064"/>
                    </a:cubicBezTo>
                    <a:cubicBezTo>
                      <a:pt x="452304" y="53813"/>
                      <a:pt x="411041" y="59451"/>
                      <a:pt x="370379" y="67195"/>
                    </a:cubicBezTo>
                    <a:cubicBezTo>
                      <a:pt x="318134" y="73139"/>
                      <a:pt x="305161" y="22390"/>
                      <a:pt x="253679" y="28295"/>
                    </a:cubicBezTo>
                    <a:close/>
                  </a:path>
                </a:pathLst>
              </a:custGeom>
              <a:solidFill>
                <a:srgbClr val="E9BABA"/>
              </a:solidFill>
              <a:ln w="9525" cap="flat">
                <a:no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8" name="Freeform: Shape 7">
                <a:extLst>
                  <a:ext uri="{FF2B5EF4-FFF2-40B4-BE49-F238E27FC236}">
                    <a16:creationId xmlns:a16="http://schemas.microsoft.com/office/drawing/2014/main" id="{6900A3AF-943A-9757-66C8-95FABC3E3396}"/>
                  </a:ext>
                </a:extLst>
              </p:cNvPr>
              <p:cNvSpPr/>
              <p:nvPr/>
            </p:nvSpPr>
            <p:spPr>
              <a:xfrm>
                <a:off x="3511116" y="3345180"/>
                <a:ext cx="616095" cy="438544"/>
              </a:xfrm>
              <a:custGeom>
                <a:avLst/>
                <a:gdLst>
                  <a:gd name="connsiteX0" fmla="*/ 0 w 474888"/>
                  <a:gd name="connsiteY0" fmla="*/ 196148 h 295624"/>
                  <a:gd name="connsiteX1" fmla="*/ 210160 w 474888"/>
                  <a:gd name="connsiteY1" fmla="*/ 281616 h 295624"/>
                  <a:gd name="connsiteX2" fmla="*/ 367074 w 474888"/>
                  <a:gd name="connsiteY2" fmla="*/ 239582 h 295624"/>
                  <a:gd name="connsiteX3" fmla="*/ 463744 w 474888"/>
                  <a:gd name="connsiteY3" fmla="*/ 183537 h 295624"/>
                  <a:gd name="connsiteX4" fmla="*/ 455333 w 474888"/>
                  <a:gd name="connsiteY4" fmla="*/ 71457 h 295624"/>
                  <a:gd name="connsiteX5" fmla="*/ 364274 w 474888"/>
                  <a:gd name="connsiteY5" fmla="*/ 0 h 295624"/>
                  <a:gd name="connsiteX6" fmla="*/ 267595 w 474888"/>
                  <a:gd name="connsiteY6" fmla="*/ 35033 h 295624"/>
                  <a:gd name="connsiteX7" fmla="*/ 127492 w 474888"/>
                  <a:gd name="connsiteY7" fmla="*/ 98079 h 295624"/>
                  <a:gd name="connsiteX8" fmla="*/ 26622 w 474888"/>
                  <a:gd name="connsiteY8" fmla="*/ 155515 h 295624"/>
                  <a:gd name="connsiteX9" fmla="*/ 0 w 474888"/>
                  <a:gd name="connsiteY9" fmla="*/ 196148 h 2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8" h="295624">
                    <a:moveTo>
                      <a:pt x="0" y="196148"/>
                    </a:moveTo>
                    <a:cubicBezTo>
                      <a:pt x="44434" y="256946"/>
                      <a:pt x="82525" y="325726"/>
                      <a:pt x="210160" y="281616"/>
                    </a:cubicBezTo>
                    <a:cubicBezTo>
                      <a:pt x="265262" y="278816"/>
                      <a:pt x="322640" y="285074"/>
                      <a:pt x="367074" y="239582"/>
                    </a:cubicBezTo>
                    <a:cubicBezTo>
                      <a:pt x="410042" y="204283"/>
                      <a:pt x="420776" y="193043"/>
                      <a:pt x="463744" y="183537"/>
                    </a:cubicBezTo>
                    <a:cubicBezTo>
                      <a:pt x="481574" y="133693"/>
                      <a:pt x="477460" y="99508"/>
                      <a:pt x="455333" y="71457"/>
                    </a:cubicBezTo>
                    <a:cubicBezTo>
                      <a:pt x="423462" y="29261"/>
                      <a:pt x="398326" y="19298"/>
                      <a:pt x="364274" y="0"/>
                    </a:cubicBezTo>
                    <a:cubicBezTo>
                      <a:pt x="332051" y="7115"/>
                      <a:pt x="299818" y="-5791"/>
                      <a:pt x="267595" y="35033"/>
                    </a:cubicBezTo>
                    <a:cubicBezTo>
                      <a:pt x="211150" y="26803"/>
                      <a:pt x="165268" y="50282"/>
                      <a:pt x="127492" y="98079"/>
                    </a:cubicBezTo>
                    <a:cubicBezTo>
                      <a:pt x="81524" y="104870"/>
                      <a:pt x="42748" y="118872"/>
                      <a:pt x="26622" y="155515"/>
                    </a:cubicBezTo>
                    <a:cubicBezTo>
                      <a:pt x="10058" y="165221"/>
                      <a:pt x="1619" y="178975"/>
                      <a:pt x="0"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grpSp>
        <p:sp>
          <p:nvSpPr>
            <p:cNvPr id="9" name="Cloud 8">
              <a:extLst>
                <a:ext uri="{FF2B5EF4-FFF2-40B4-BE49-F238E27FC236}">
                  <a16:creationId xmlns:a16="http://schemas.microsoft.com/office/drawing/2014/main" id="{B67A81B1-2119-9C05-8C61-B67FD2161E9A}"/>
                </a:ext>
              </a:extLst>
            </p:cNvPr>
            <p:cNvSpPr/>
            <p:nvPr/>
          </p:nvSpPr>
          <p:spPr>
            <a:xfrm>
              <a:off x="4305735" y="3207751"/>
              <a:ext cx="461112" cy="393539"/>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7" name="Cloud 16">
              <a:extLst>
                <a:ext uri="{FF2B5EF4-FFF2-40B4-BE49-F238E27FC236}">
                  <a16:creationId xmlns:a16="http://schemas.microsoft.com/office/drawing/2014/main" id="{90F8BC12-B212-F7F5-FC3A-9C0C1A8F687E}"/>
                </a:ext>
              </a:extLst>
            </p:cNvPr>
            <p:cNvSpPr/>
            <p:nvPr/>
          </p:nvSpPr>
          <p:spPr>
            <a:xfrm>
              <a:off x="3063525" y="3481357"/>
              <a:ext cx="461112" cy="39353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8" name="Cloud 17">
              <a:extLst>
                <a:ext uri="{FF2B5EF4-FFF2-40B4-BE49-F238E27FC236}">
                  <a16:creationId xmlns:a16="http://schemas.microsoft.com/office/drawing/2014/main" id="{5300416B-2B51-D0AC-0B2A-3E773136A390}"/>
                </a:ext>
              </a:extLst>
            </p:cNvPr>
            <p:cNvSpPr/>
            <p:nvPr/>
          </p:nvSpPr>
          <p:spPr>
            <a:xfrm>
              <a:off x="3014768" y="5690723"/>
              <a:ext cx="461112" cy="393539"/>
            </a:xfrm>
            <a:prstGeom prst="cloud">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grpSp>
    </p:spTree>
    <p:extLst>
      <p:ext uri="{BB962C8B-B14F-4D97-AF65-F5344CB8AC3E}">
        <p14:creationId xmlns:p14="http://schemas.microsoft.com/office/powerpoint/2010/main" val="3245467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7D97-79B1-D4A4-39BA-01B6B77DAAFD}"/>
              </a:ext>
            </a:extLst>
          </p:cNvPr>
          <p:cNvSpPr>
            <a:spLocks noGrp="1"/>
          </p:cNvSpPr>
          <p:nvPr>
            <p:ph type="title"/>
          </p:nvPr>
        </p:nvSpPr>
        <p:spPr>
          <a:xfrm>
            <a:off x="0" y="0"/>
            <a:ext cx="18288000" cy="1416720"/>
          </a:xfrm>
          <a:noFill/>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Dedifferentiated ovarian carcinoma</a:t>
            </a:r>
          </a:p>
        </p:txBody>
      </p:sp>
      <p:pic>
        <p:nvPicPr>
          <p:cNvPr id="5" name="Content Placeholder 4" descr="A close-up of a microscope&#10;&#10;Description automatically generated">
            <a:extLst>
              <a:ext uri="{FF2B5EF4-FFF2-40B4-BE49-F238E27FC236}">
                <a16:creationId xmlns:a16="http://schemas.microsoft.com/office/drawing/2014/main" id="{21225F22-3E05-2E1B-1C7B-9D6E77C528EC}"/>
              </a:ext>
            </a:extLst>
          </p:cNvPr>
          <p:cNvPicPr>
            <a:picLocks noGrp="1" noChangeAspect="1"/>
          </p:cNvPicPr>
          <p:nvPr>
            <p:ph idx="1"/>
          </p:nvPr>
        </p:nvPicPr>
        <p:blipFill>
          <a:blip r:embed="rId3"/>
          <a:stretch>
            <a:fillRect/>
          </a:stretch>
        </p:blipFill>
        <p:spPr>
          <a:xfrm rot="5400000">
            <a:off x="2731" y="3165920"/>
            <a:ext cx="6642185" cy="5209557"/>
          </a:xfrm>
        </p:spPr>
      </p:pic>
      <p:pic>
        <p:nvPicPr>
          <p:cNvPr id="15" name="Picture 14" descr="A purple and white cell&#10;&#10;Description automatically generated">
            <a:extLst>
              <a:ext uri="{FF2B5EF4-FFF2-40B4-BE49-F238E27FC236}">
                <a16:creationId xmlns:a16="http://schemas.microsoft.com/office/drawing/2014/main" id="{D54E4B7B-68C9-FABC-82A0-828D626A5C0A}"/>
              </a:ext>
            </a:extLst>
          </p:cNvPr>
          <p:cNvPicPr>
            <a:picLocks noChangeAspect="1"/>
          </p:cNvPicPr>
          <p:nvPr/>
        </p:nvPicPr>
        <p:blipFill>
          <a:blip r:embed="rId4"/>
          <a:stretch>
            <a:fillRect/>
          </a:stretch>
        </p:blipFill>
        <p:spPr>
          <a:xfrm rot="5400000">
            <a:off x="5815439" y="3161428"/>
            <a:ext cx="6642183" cy="5209556"/>
          </a:xfrm>
          <a:prstGeom prst="rect">
            <a:avLst/>
          </a:prstGeom>
        </p:spPr>
      </p:pic>
      <p:sp>
        <p:nvSpPr>
          <p:cNvPr id="16" name="TextBox 15">
            <a:extLst>
              <a:ext uri="{FF2B5EF4-FFF2-40B4-BE49-F238E27FC236}">
                <a16:creationId xmlns:a16="http://schemas.microsoft.com/office/drawing/2014/main" id="{B5711040-7400-CDDC-D21A-C06E524B775B}"/>
              </a:ext>
            </a:extLst>
          </p:cNvPr>
          <p:cNvSpPr txBox="1"/>
          <p:nvPr/>
        </p:nvSpPr>
        <p:spPr>
          <a:xfrm>
            <a:off x="1532840" y="1602655"/>
            <a:ext cx="3810912" cy="600164"/>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300" dirty="0"/>
              <a:t>Well-differentiated</a:t>
            </a:r>
          </a:p>
        </p:txBody>
      </p:sp>
      <p:sp>
        <p:nvSpPr>
          <p:cNvPr id="17" name="TextBox 16">
            <a:extLst>
              <a:ext uri="{FF2B5EF4-FFF2-40B4-BE49-F238E27FC236}">
                <a16:creationId xmlns:a16="http://schemas.microsoft.com/office/drawing/2014/main" id="{AF2F6A61-D6B2-B514-D667-6E3E81B2EECE}"/>
              </a:ext>
            </a:extLst>
          </p:cNvPr>
          <p:cNvSpPr txBox="1"/>
          <p:nvPr/>
        </p:nvSpPr>
        <p:spPr>
          <a:xfrm>
            <a:off x="7560294" y="1602656"/>
            <a:ext cx="3390558" cy="600164"/>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300" dirty="0"/>
              <a:t>Undifferentiated</a:t>
            </a:r>
          </a:p>
        </p:txBody>
      </p:sp>
      <p:sp>
        <p:nvSpPr>
          <p:cNvPr id="4" name="TextBox 3">
            <a:extLst>
              <a:ext uri="{FF2B5EF4-FFF2-40B4-BE49-F238E27FC236}">
                <a16:creationId xmlns:a16="http://schemas.microsoft.com/office/drawing/2014/main" id="{7CDAD46A-D7B8-178B-9300-DBA92551EAAC}"/>
              </a:ext>
            </a:extLst>
          </p:cNvPr>
          <p:cNvSpPr txBox="1"/>
          <p:nvPr/>
        </p:nvSpPr>
        <p:spPr>
          <a:xfrm>
            <a:off x="10599725" y="9330296"/>
            <a:ext cx="7837322" cy="830997"/>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Silva E, et al. Int J Gynecol Pathol. 2006;25(1):52-8.</a:t>
            </a:r>
          </a:p>
          <a:p>
            <a:r>
              <a:rPr lang="en-US" sz="2400" dirty="0"/>
              <a:t>Tafe L, et al. Mod Pathol. 2010;23, 781-789. </a:t>
            </a:r>
          </a:p>
        </p:txBody>
      </p:sp>
    </p:spTree>
    <p:extLst>
      <p:ext uri="{BB962C8B-B14F-4D97-AF65-F5344CB8AC3E}">
        <p14:creationId xmlns:p14="http://schemas.microsoft.com/office/powerpoint/2010/main" val="200853204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7D97-79B1-D4A4-39BA-01B6B77DAAFD}"/>
              </a:ext>
            </a:extLst>
          </p:cNvPr>
          <p:cNvSpPr>
            <a:spLocks noGrp="1"/>
          </p:cNvSpPr>
          <p:nvPr>
            <p:ph type="title"/>
          </p:nvPr>
        </p:nvSpPr>
        <p:spPr>
          <a:xfrm>
            <a:off x="0" y="0"/>
            <a:ext cx="18288000" cy="1416720"/>
          </a:xfrm>
          <a:noFill/>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Dedifferentiated ovarian carcinoma</a:t>
            </a:r>
          </a:p>
        </p:txBody>
      </p:sp>
      <p:pic>
        <p:nvPicPr>
          <p:cNvPr id="5" name="Content Placeholder 4" descr="A close-up of a microscope&#10;&#10;Description automatically generated">
            <a:extLst>
              <a:ext uri="{FF2B5EF4-FFF2-40B4-BE49-F238E27FC236}">
                <a16:creationId xmlns:a16="http://schemas.microsoft.com/office/drawing/2014/main" id="{21225F22-3E05-2E1B-1C7B-9D6E77C528EC}"/>
              </a:ext>
            </a:extLst>
          </p:cNvPr>
          <p:cNvPicPr>
            <a:picLocks noGrp="1" noChangeAspect="1"/>
          </p:cNvPicPr>
          <p:nvPr>
            <p:ph idx="1"/>
          </p:nvPr>
        </p:nvPicPr>
        <p:blipFill>
          <a:blip r:embed="rId3"/>
          <a:stretch>
            <a:fillRect/>
          </a:stretch>
        </p:blipFill>
        <p:spPr>
          <a:xfrm rot="5400000">
            <a:off x="2731" y="3165920"/>
            <a:ext cx="6642185" cy="5209557"/>
          </a:xfrm>
        </p:spPr>
      </p:pic>
      <p:pic>
        <p:nvPicPr>
          <p:cNvPr id="7" name="Picture 6" descr="A white and brown background&#10;&#10;Description automatically generated with medium confidence">
            <a:extLst>
              <a:ext uri="{FF2B5EF4-FFF2-40B4-BE49-F238E27FC236}">
                <a16:creationId xmlns:a16="http://schemas.microsoft.com/office/drawing/2014/main" id="{011571A2-7A24-599A-CA18-1483ABE0824D}"/>
              </a:ext>
            </a:extLst>
          </p:cNvPr>
          <p:cNvPicPr>
            <a:picLocks noChangeAspect="1"/>
          </p:cNvPicPr>
          <p:nvPr/>
        </p:nvPicPr>
        <p:blipFill>
          <a:blip r:embed="rId4"/>
          <a:stretch>
            <a:fillRect/>
          </a:stretch>
        </p:blipFill>
        <p:spPr>
          <a:xfrm rot="5400000">
            <a:off x="11627658" y="3161913"/>
            <a:ext cx="6646680" cy="5213082"/>
          </a:xfrm>
          <a:prstGeom prst="rect">
            <a:avLst/>
          </a:prstGeom>
        </p:spPr>
      </p:pic>
      <p:pic>
        <p:nvPicPr>
          <p:cNvPr id="15" name="Picture 14" descr="A purple and white cell&#10;&#10;Description automatically generated">
            <a:extLst>
              <a:ext uri="{FF2B5EF4-FFF2-40B4-BE49-F238E27FC236}">
                <a16:creationId xmlns:a16="http://schemas.microsoft.com/office/drawing/2014/main" id="{D54E4B7B-68C9-FABC-82A0-828D626A5C0A}"/>
              </a:ext>
            </a:extLst>
          </p:cNvPr>
          <p:cNvPicPr>
            <a:picLocks noChangeAspect="1"/>
          </p:cNvPicPr>
          <p:nvPr/>
        </p:nvPicPr>
        <p:blipFill>
          <a:blip r:embed="rId5"/>
          <a:stretch>
            <a:fillRect/>
          </a:stretch>
        </p:blipFill>
        <p:spPr>
          <a:xfrm rot="5400000">
            <a:off x="5815439" y="3161428"/>
            <a:ext cx="6642183" cy="5209556"/>
          </a:xfrm>
          <a:prstGeom prst="rect">
            <a:avLst/>
          </a:prstGeom>
        </p:spPr>
      </p:pic>
      <p:sp>
        <p:nvSpPr>
          <p:cNvPr id="16" name="TextBox 15">
            <a:extLst>
              <a:ext uri="{FF2B5EF4-FFF2-40B4-BE49-F238E27FC236}">
                <a16:creationId xmlns:a16="http://schemas.microsoft.com/office/drawing/2014/main" id="{B5711040-7400-CDDC-D21A-C06E524B775B}"/>
              </a:ext>
            </a:extLst>
          </p:cNvPr>
          <p:cNvSpPr txBox="1"/>
          <p:nvPr/>
        </p:nvSpPr>
        <p:spPr>
          <a:xfrm>
            <a:off x="1532840" y="1593110"/>
            <a:ext cx="3810912" cy="600164"/>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300" dirty="0"/>
              <a:t>Well-differentiated</a:t>
            </a:r>
          </a:p>
        </p:txBody>
      </p:sp>
      <p:sp>
        <p:nvSpPr>
          <p:cNvPr id="17" name="TextBox 16">
            <a:extLst>
              <a:ext uri="{FF2B5EF4-FFF2-40B4-BE49-F238E27FC236}">
                <a16:creationId xmlns:a16="http://schemas.microsoft.com/office/drawing/2014/main" id="{AF2F6A61-D6B2-B514-D667-6E3E81B2EECE}"/>
              </a:ext>
            </a:extLst>
          </p:cNvPr>
          <p:cNvSpPr txBox="1"/>
          <p:nvPr/>
        </p:nvSpPr>
        <p:spPr>
          <a:xfrm>
            <a:off x="7560294" y="1602656"/>
            <a:ext cx="3390558" cy="600164"/>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300" dirty="0"/>
              <a:t>Undifferentiated</a:t>
            </a:r>
          </a:p>
        </p:txBody>
      </p:sp>
      <p:sp>
        <p:nvSpPr>
          <p:cNvPr id="18" name="TextBox 17">
            <a:extLst>
              <a:ext uri="{FF2B5EF4-FFF2-40B4-BE49-F238E27FC236}">
                <a16:creationId xmlns:a16="http://schemas.microsoft.com/office/drawing/2014/main" id="{CEAA7318-E3AF-FDE1-E554-E8CC3A7D45F2}"/>
              </a:ext>
            </a:extLst>
          </p:cNvPr>
          <p:cNvSpPr txBox="1"/>
          <p:nvPr/>
        </p:nvSpPr>
        <p:spPr>
          <a:xfrm>
            <a:off x="13900148" y="1540633"/>
            <a:ext cx="2131113" cy="600164"/>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300" dirty="0"/>
              <a:t>SMARCB1</a:t>
            </a:r>
          </a:p>
        </p:txBody>
      </p:sp>
      <p:sp>
        <p:nvSpPr>
          <p:cNvPr id="4" name="TextBox 3">
            <a:extLst>
              <a:ext uri="{FF2B5EF4-FFF2-40B4-BE49-F238E27FC236}">
                <a16:creationId xmlns:a16="http://schemas.microsoft.com/office/drawing/2014/main" id="{7CDAD46A-D7B8-178B-9300-DBA92551EAAC}"/>
              </a:ext>
            </a:extLst>
          </p:cNvPr>
          <p:cNvSpPr txBox="1"/>
          <p:nvPr/>
        </p:nvSpPr>
        <p:spPr>
          <a:xfrm>
            <a:off x="10599725" y="9330296"/>
            <a:ext cx="7837322" cy="830997"/>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Silva E, et al. Int J Gynecol Pathol. 2006;25(1):52-8.</a:t>
            </a:r>
          </a:p>
          <a:p>
            <a:r>
              <a:rPr lang="en-US" sz="2400" dirty="0"/>
              <a:t>Tafe L, et al. Mod Pathol. 2010;23, 781-789. </a:t>
            </a:r>
          </a:p>
        </p:txBody>
      </p:sp>
    </p:spTree>
    <p:extLst>
      <p:ext uri="{BB962C8B-B14F-4D97-AF65-F5344CB8AC3E}">
        <p14:creationId xmlns:p14="http://schemas.microsoft.com/office/powerpoint/2010/main" val="230578349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icroscope view of a cell&#10;&#10;Description automatically generated">
            <a:extLst>
              <a:ext uri="{FF2B5EF4-FFF2-40B4-BE49-F238E27FC236}">
                <a16:creationId xmlns:a16="http://schemas.microsoft.com/office/drawing/2014/main" id="{68BDE1E0-1194-B595-3E44-F117D0E43279}"/>
              </a:ext>
            </a:extLst>
          </p:cNvPr>
          <p:cNvPicPr>
            <a:picLocks noChangeAspect="1"/>
          </p:cNvPicPr>
          <p:nvPr/>
        </p:nvPicPr>
        <p:blipFill>
          <a:blip r:embed="rId3"/>
          <a:stretch>
            <a:fillRect/>
          </a:stretch>
        </p:blipFill>
        <p:spPr>
          <a:xfrm>
            <a:off x="-1" y="2444213"/>
            <a:ext cx="8547743" cy="6704112"/>
          </a:xfrm>
          <a:prstGeom prst="rect">
            <a:avLst/>
          </a:prstGeom>
        </p:spPr>
      </p:pic>
      <p:sp>
        <p:nvSpPr>
          <p:cNvPr id="11" name="TextBox 10">
            <a:extLst>
              <a:ext uri="{FF2B5EF4-FFF2-40B4-BE49-F238E27FC236}">
                <a16:creationId xmlns:a16="http://schemas.microsoft.com/office/drawing/2014/main" id="{9083BA3F-B6EB-D9D9-4FF9-9846D2D54E67}"/>
              </a:ext>
            </a:extLst>
          </p:cNvPr>
          <p:cNvSpPr txBox="1"/>
          <p:nvPr/>
        </p:nvSpPr>
        <p:spPr>
          <a:xfrm>
            <a:off x="1736746" y="745024"/>
            <a:ext cx="4527434" cy="132343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000" dirty="0"/>
              <a:t>Undifferentiated ovarian carcinoma</a:t>
            </a:r>
          </a:p>
        </p:txBody>
      </p:sp>
      <p:pic>
        <p:nvPicPr>
          <p:cNvPr id="10" name="Picture 9" descr="A close-up of a cell&#10;&#10;Description automatically generated">
            <a:extLst>
              <a:ext uri="{FF2B5EF4-FFF2-40B4-BE49-F238E27FC236}">
                <a16:creationId xmlns:a16="http://schemas.microsoft.com/office/drawing/2014/main" id="{F79724AB-CA6E-7286-07BD-EF250DF4469B}"/>
              </a:ext>
            </a:extLst>
          </p:cNvPr>
          <p:cNvPicPr>
            <a:picLocks noChangeAspect="1"/>
          </p:cNvPicPr>
          <p:nvPr/>
        </p:nvPicPr>
        <p:blipFill rotWithShape="1">
          <a:blip r:embed="rId4"/>
          <a:srcRect l="11809" t="15336"/>
          <a:stretch/>
        </p:blipFill>
        <p:spPr>
          <a:xfrm>
            <a:off x="1" y="6401519"/>
            <a:ext cx="3648092" cy="2746799"/>
          </a:xfrm>
          <a:prstGeom prst="rect">
            <a:avLst/>
          </a:prstGeom>
        </p:spPr>
      </p:pic>
      <p:sp>
        <p:nvSpPr>
          <p:cNvPr id="16" name="TextBox 15">
            <a:extLst>
              <a:ext uri="{FF2B5EF4-FFF2-40B4-BE49-F238E27FC236}">
                <a16:creationId xmlns:a16="http://schemas.microsoft.com/office/drawing/2014/main" id="{5A4E8BB5-BE6C-7CA4-3464-0D03AD66BA22}"/>
              </a:ext>
            </a:extLst>
          </p:cNvPr>
          <p:cNvSpPr txBox="1"/>
          <p:nvPr/>
        </p:nvSpPr>
        <p:spPr>
          <a:xfrm flipH="1">
            <a:off x="181" y="8609757"/>
            <a:ext cx="3647911" cy="523220"/>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t>SMARCA4</a:t>
            </a:r>
          </a:p>
        </p:txBody>
      </p:sp>
    </p:spTree>
    <p:extLst>
      <p:ext uri="{BB962C8B-B14F-4D97-AF65-F5344CB8AC3E}">
        <p14:creationId xmlns:p14="http://schemas.microsoft.com/office/powerpoint/2010/main" val="3763657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icroscope view of a cell&#10;&#10;Description automatically generated">
            <a:extLst>
              <a:ext uri="{FF2B5EF4-FFF2-40B4-BE49-F238E27FC236}">
                <a16:creationId xmlns:a16="http://schemas.microsoft.com/office/drawing/2014/main" id="{68BDE1E0-1194-B595-3E44-F117D0E43279}"/>
              </a:ext>
            </a:extLst>
          </p:cNvPr>
          <p:cNvPicPr>
            <a:picLocks noChangeAspect="1"/>
          </p:cNvPicPr>
          <p:nvPr/>
        </p:nvPicPr>
        <p:blipFill>
          <a:blip r:embed="rId3"/>
          <a:stretch>
            <a:fillRect/>
          </a:stretch>
        </p:blipFill>
        <p:spPr>
          <a:xfrm>
            <a:off x="-1" y="2444213"/>
            <a:ext cx="8547743" cy="6704112"/>
          </a:xfrm>
          <a:prstGeom prst="rect">
            <a:avLst/>
          </a:prstGeom>
        </p:spPr>
      </p:pic>
      <p:sp>
        <p:nvSpPr>
          <p:cNvPr id="11" name="TextBox 10">
            <a:extLst>
              <a:ext uri="{FF2B5EF4-FFF2-40B4-BE49-F238E27FC236}">
                <a16:creationId xmlns:a16="http://schemas.microsoft.com/office/drawing/2014/main" id="{9083BA3F-B6EB-D9D9-4FF9-9846D2D54E67}"/>
              </a:ext>
            </a:extLst>
          </p:cNvPr>
          <p:cNvSpPr txBox="1"/>
          <p:nvPr/>
        </p:nvSpPr>
        <p:spPr>
          <a:xfrm>
            <a:off x="2283558" y="745024"/>
            <a:ext cx="3980622" cy="124649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3600" dirty="0"/>
              <a:t>Undifferentiated ovarian carcinoma</a:t>
            </a:r>
          </a:p>
        </p:txBody>
      </p:sp>
      <p:sp>
        <p:nvSpPr>
          <p:cNvPr id="14" name="TextBox 13">
            <a:extLst>
              <a:ext uri="{FF2B5EF4-FFF2-40B4-BE49-F238E27FC236}">
                <a16:creationId xmlns:a16="http://schemas.microsoft.com/office/drawing/2014/main" id="{EC5BCDEC-4C61-5720-0CF5-8665A640CEF9}"/>
              </a:ext>
            </a:extLst>
          </p:cNvPr>
          <p:cNvSpPr txBox="1"/>
          <p:nvPr/>
        </p:nvSpPr>
        <p:spPr>
          <a:xfrm>
            <a:off x="10824635" y="740005"/>
            <a:ext cx="6022481" cy="124649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3600" dirty="0"/>
              <a:t>Small cell carcinoma of the ovary, hypercalcemic type</a:t>
            </a:r>
          </a:p>
        </p:txBody>
      </p:sp>
      <p:pic>
        <p:nvPicPr>
          <p:cNvPr id="15" name="Picture 14">
            <a:extLst>
              <a:ext uri="{FF2B5EF4-FFF2-40B4-BE49-F238E27FC236}">
                <a16:creationId xmlns:a16="http://schemas.microsoft.com/office/drawing/2014/main" id="{7892CC1F-B615-92C8-EF38-8664D7747DE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val="0"/>
              </a:ext>
            </a:extLst>
          </a:blip>
          <a:stretch>
            <a:fillRect/>
          </a:stretch>
        </p:blipFill>
        <p:spPr>
          <a:xfrm rot="10800000">
            <a:off x="9383933" y="2459651"/>
            <a:ext cx="8903886" cy="6704105"/>
          </a:xfrm>
          <a:prstGeom prst="rect">
            <a:avLst/>
          </a:prstGeom>
          <a:ln w="38100">
            <a:noFill/>
          </a:ln>
        </p:spPr>
      </p:pic>
      <p:pic>
        <p:nvPicPr>
          <p:cNvPr id="12" name="Content Placeholder 3">
            <a:extLst>
              <a:ext uri="{FF2B5EF4-FFF2-40B4-BE49-F238E27FC236}">
                <a16:creationId xmlns:a16="http://schemas.microsoft.com/office/drawing/2014/main" id="{F6F479A2-4B5E-C57D-5A79-A2CABB0590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r="24893" b="24893"/>
          <a:stretch/>
        </p:blipFill>
        <p:spPr>
          <a:xfrm>
            <a:off x="9379550" y="6416959"/>
            <a:ext cx="3648092" cy="2746799"/>
          </a:xfrm>
          <a:prstGeom prst="rect">
            <a:avLst/>
          </a:prstGeom>
          <a:ln w="38100">
            <a:noFill/>
          </a:ln>
        </p:spPr>
      </p:pic>
      <p:pic>
        <p:nvPicPr>
          <p:cNvPr id="10" name="Picture 9" descr="A close-up of a cell&#10;&#10;Description automatically generated">
            <a:extLst>
              <a:ext uri="{FF2B5EF4-FFF2-40B4-BE49-F238E27FC236}">
                <a16:creationId xmlns:a16="http://schemas.microsoft.com/office/drawing/2014/main" id="{F79724AB-CA6E-7286-07BD-EF250DF4469B}"/>
              </a:ext>
            </a:extLst>
          </p:cNvPr>
          <p:cNvPicPr>
            <a:picLocks noChangeAspect="1"/>
          </p:cNvPicPr>
          <p:nvPr/>
        </p:nvPicPr>
        <p:blipFill rotWithShape="1">
          <a:blip r:embed="rId8"/>
          <a:srcRect l="11809" t="15336"/>
          <a:stretch/>
        </p:blipFill>
        <p:spPr>
          <a:xfrm>
            <a:off x="1" y="6401519"/>
            <a:ext cx="3648092" cy="2746799"/>
          </a:xfrm>
          <a:prstGeom prst="rect">
            <a:avLst/>
          </a:prstGeom>
        </p:spPr>
      </p:pic>
      <p:sp>
        <p:nvSpPr>
          <p:cNvPr id="16" name="TextBox 15">
            <a:extLst>
              <a:ext uri="{FF2B5EF4-FFF2-40B4-BE49-F238E27FC236}">
                <a16:creationId xmlns:a16="http://schemas.microsoft.com/office/drawing/2014/main" id="{5A4E8BB5-BE6C-7CA4-3464-0D03AD66BA22}"/>
              </a:ext>
            </a:extLst>
          </p:cNvPr>
          <p:cNvSpPr txBox="1"/>
          <p:nvPr/>
        </p:nvSpPr>
        <p:spPr>
          <a:xfrm flipH="1">
            <a:off x="-4200" y="8723922"/>
            <a:ext cx="3652293" cy="461665"/>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400" dirty="0"/>
              <a:t>SMARCA4</a:t>
            </a:r>
          </a:p>
        </p:txBody>
      </p:sp>
      <p:sp>
        <p:nvSpPr>
          <p:cNvPr id="17" name="TextBox 16">
            <a:extLst>
              <a:ext uri="{FF2B5EF4-FFF2-40B4-BE49-F238E27FC236}">
                <a16:creationId xmlns:a16="http://schemas.microsoft.com/office/drawing/2014/main" id="{78BA8A33-F887-763B-9AF0-9A657F5332E0}"/>
              </a:ext>
            </a:extLst>
          </p:cNvPr>
          <p:cNvSpPr txBox="1"/>
          <p:nvPr/>
        </p:nvSpPr>
        <p:spPr>
          <a:xfrm flipH="1">
            <a:off x="9383932" y="8640537"/>
            <a:ext cx="3643710" cy="523220"/>
          </a:xfrm>
          <a:prstGeom prst="rect">
            <a:avLst/>
          </a:prstGeom>
          <a:solidFill>
            <a:schemeClr val="bg1"/>
          </a:solid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t>SMARCA4</a:t>
            </a:r>
          </a:p>
        </p:txBody>
      </p:sp>
    </p:spTree>
    <p:extLst>
      <p:ext uri="{BB962C8B-B14F-4D97-AF65-F5344CB8AC3E}">
        <p14:creationId xmlns:p14="http://schemas.microsoft.com/office/powerpoint/2010/main" val="1668024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D3D5-F2ED-E0B2-1897-D467C94A1A37}"/>
              </a:ext>
            </a:extLst>
          </p:cNvPr>
          <p:cNvSpPr>
            <a:spLocks noGrp="1"/>
          </p:cNvSpPr>
          <p:nvPr>
            <p:ph type="ctrTitle"/>
          </p:nvPr>
        </p:nvSpPr>
        <p:spPr>
          <a:xfrm>
            <a:off x="0" y="88457"/>
            <a:ext cx="11665975" cy="1216131"/>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Dedifferentiated ovarian carcinoma</a:t>
            </a:r>
          </a:p>
        </p:txBody>
      </p:sp>
      <p:sp>
        <p:nvSpPr>
          <p:cNvPr id="3" name="Content Placeholder 2">
            <a:extLst>
              <a:ext uri="{FF2B5EF4-FFF2-40B4-BE49-F238E27FC236}">
                <a16:creationId xmlns:a16="http://schemas.microsoft.com/office/drawing/2014/main" id="{D5DFCD46-E8B7-519C-C05D-AA5C6B6B81F8}"/>
              </a:ext>
            </a:extLst>
          </p:cNvPr>
          <p:cNvSpPr>
            <a:spLocks noGrp="1"/>
          </p:cNvSpPr>
          <p:nvPr>
            <p:ph type="body" sz="quarter" idx="10"/>
          </p:nvPr>
        </p:nvSpPr>
        <p:spPr>
          <a:xfrm>
            <a:off x="35979" y="1789853"/>
            <a:ext cx="18216041" cy="7090260"/>
          </a:xfrm>
        </p:spPr>
        <p:txBody>
          <a:bodyPr>
            <a:normAutofit fontScale="92500"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3600" dirty="0"/>
              <a:t>Cohort of 20 dedifferentiated and 3 undifferentiated ovarian carcinoma</a:t>
            </a:r>
          </a:p>
          <a:p>
            <a:pPr algn="ctr"/>
            <a:r>
              <a:rPr lang="en-US" sz="3600" dirty="0"/>
              <a:t>22 to 71 (mean 50) years</a:t>
            </a:r>
          </a:p>
          <a:p>
            <a:pPr algn="ctr"/>
            <a:r>
              <a:rPr lang="en-US" sz="3600" dirty="0"/>
              <a:t>18/22 (82%) showed loss SWI/SNF proteins:</a:t>
            </a:r>
          </a:p>
          <a:p>
            <a:pPr lvl="1" algn="ctr"/>
            <a:r>
              <a:rPr lang="en-US" sz="3600" dirty="0"/>
              <a:t>10 with co-loss ARID1A/1B</a:t>
            </a:r>
          </a:p>
          <a:p>
            <a:pPr lvl="1" algn="ctr"/>
            <a:r>
              <a:rPr lang="en-US" sz="3600" dirty="0"/>
              <a:t>7 with loss of SMARCA4</a:t>
            </a:r>
          </a:p>
          <a:p>
            <a:pPr lvl="1" algn="ctr"/>
            <a:r>
              <a:rPr lang="en-US" sz="3600" dirty="0"/>
              <a:t>1 with loss of SMARCB1 expression</a:t>
            </a:r>
          </a:p>
          <a:p>
            <a:pPr algn="ctr"/>
            <a:r>
              <a:rPr lang="en-US" sz="3600" dirty="0"/>
              <a:t>6/23 (26%) MMR-deficient</a:t>
            </a:r>
          </a:p>
          <a:p>
            <a:pPr algn="ctr"/>
            <a:r>
              <a:rPr lang="en-US" sz="3600" dirty="0"/>
              <a:t>70% had extra-ovarian spread at presentation</a:t>
            </a:r>
          </a:p>
          <a:p>
            <a:pPr algn="ctr"/>
            <a:r>
              <a:rPr lang="en-US" sz="3600" dirty="0"/>
              <a:t>Follow-up available for 19 patients</a:t>
            </a:r>
          </a:p>
          <a:p>
            <a:pPr lvl="1" algn="ctr"/>
            <a:r>
              <a:rPr lang="en-US" sz="3600" dirty="0"/>
              <a:t>Median disease specific survival: 4 </a:t>
            </a:r>
            <a:r>
              <a:rPr lang="en-US" sz="3600" dirty="0" err="1"/>
              <a:t>mo</a:t>
            </a:r>
            <a:endParaRPr lang="en-US" sz="3600" dirty="0"/>
          </a:p>
          <a:p>
            <a:pPr lvl="1" algn="ctr"/>
            <a:r>
              <a:rPr lang="en-US" sz="3600" dirty="0"/>
              <a:t>17/19 dead of disease</a:t>
            </a:r>
          </a:p>
          <a:p>
            <a:endParaRPr lang="en-US" dirty="0"/>
          </a:p>
        </p:txBody>
      </p:sp>
      <p:sp>
        <p:nvSpPr>
          <p:cNvPr id="4" name="TextBox 3">
            <a:extLst>
              <a:ext uri="{FF2B5EF4-FFF2-40B4-BE49-F238E27FC236}">
                <a16:creationId xmlns:a16="http://schemas.microsoft.com/office/drawing/2014/main" id="{81461F63-6649-E794-89AB-D488763D09BF}"/>
              </a:ext>
            </a:extLst>
          </p:cNvPr>
          <p:cNvSpPr txBox="1"/>
          <p:nvPr/>
        </p:nvSpPr>
        <p:spPr>
          <a:xfrm>
            <a:off x="10539000" y="9202000"/>
            <a:ext cx="7052873" cy="461665"/>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Tessier-Cloutier B, et al. Mod </a:t>
            </a:r>
            <a:r>
              <a:rPr lang="en-US" sz="2400" dirty="0" err="1"/>
              <a:t>Pathol</a:t>
            </a:r>
            <a:r>
              <a:rPr lang="en-US" sz="2400" dirty="0"/>
              <a:t> Jan 2024 </a:t>
            </a:r>
          </a:p>
        </p:txBody>
      </p:sp>
    </p:spTree>
    <p:extLst>
      <p:ext uri="{BB962C8B-B14F-4D97-AF65-F5344CB8AC3E}">
        <p14:creationId xmlns:p14="http://schemas.microsoft.com/office/powerpoint/2010/main" val="27740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8A95-F828-4CDB-8F80-FB9412371673}"/>
              </a:ext>
            </a:extLst>
          </p:cNvPr>
          <p:cNvSpPr>
            <a:spLocks noGrp="1"/>
          </p:cNvSpPr>
          <p:nvPr>
            <p:ph type="title"/>
          </p:nvPr>
        </p:nvSpPr>
        <p:spPr>
          <a:xfrm>
            <a:off x="0" y="0"/>
            <a:ext cx="18288000" cy="1416720"/>
          </a:xfrm>
          <a:solidFill>
            <a:schemeClr val="accent5">
              <a:lumMod val="20000"/>
              <a:lumOff val="80000"/>
            </a:schemeClr>
          </a:solidFill>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t>Methylation analysis of dedifferentiated ovarian carcinoma</a:t>
            </a:r>
          </a:p>
        </p:txBody>
      </p:sp>
      <p:pic>
        <p:nvPicPr>
          <p:cNvPr id="5" name="Content Placeholder 4" descr="A close-up of a graph&#10;&#10;Description automatically generated">
            <a:extLst>
              <a:ext uri="{FF2B5EF4-FFF2-40B4-BE49-F238E27FC236}">
                <a16:creationId xmlns:a16="http://schemas.microsoft.com/office/drawing/2014/main" id="{BEB8248D-5C32-53F5-994D-71405180827B}"/>
              </a:ext>
            </a:extLst>
          </p:cNvPr>
          <p:cNvPicPr>
            <a:picLocks noGrp="1" noChangeAspect="1"/>
          </p:cNvPicPr>
          <p:nvPr>
            <p:ph idx="1"/>
          </p:nvPr>
        </p:nvPicPr>
        <p:blipFill>
          <a:blip r:embed="rId3"/>
          <a:stretch>
            <a:fillRect/>
          </a:stretch>
        </p:blipFill>
        <p:spPr>
          <a:xfrm>
            <a:off x="2241275" y="1371599"/>
            <a:ext cx="13552718" cy="8869035"/>
          </a:xfrm>
        </p:spPr>
      </p:pic>
      <p:sp>
        <p:nvSpPr>
          <p:cNvPr id="3" name="Rectangle 2">
            <a:extLst>
              <a:ext uri="{FF2B5EF4-FFF2-40B4-BE49-F238E27FC236}">
                <a16:creationId xmlns:a16="http://schemas.microsoft.com/office/drawing/2014/main" id="{97144CAE-2AC2-E949-1E26-2ABDD60C8979}"/>
              </a:ext>
            </a:extLst>
          </p:cNvPr>
          <p:cNvSpPr/>
          <p:nvPr/>
        </p:nvSpPr>
        <p:spPr>
          <a:xfrm>
            <a:off x="12387488" y="7576115"/>
            <a:ext cx="3406505" cy="2604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7" name="Oval 6">
            <a:extLst>
              <a:ext uri="{FF2B5EF4-FFF2-40B4-BE49-F238E27FC236}">
                <a16:creationId xmlns:a16="http://schemas.microsoft.com/office/drawing/2014/main" id="{EC42E5D3-3CA0-9331-6CEC-B027C017764E}"/>
              </a:ext>
            </a:extLst>
          </p:cNvPr>
          <p:cNvSpPr/>
          <p:nvPr/>
        </p:nvSpPr>
        <p:spPr>
          <a:xfrm>
            <a:off x="12279770" y="1633712"/>
            <a:ext cx="3138164" cy="215434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4" name="Rectangle 3">
            <a:extLst>
              <a:ext uri="{FF2B5EF4-FFF2-40B4-BE49-F238E27FC236}">
                <a16:creationId xmlns:a16="http://schemas.microsoft.com/office/drawing/2014/main" id="{F9AD55D8-A697-0C69-CFF7-45DB8E5F4370}"/>
              </a:ext>
            </a:extLst>
          </p:cNvPr>
          <p:cNvSpPr/>
          <p:nvPr/>
        </p:nvSpPr>
        <p:spPr>
          <a:xfrm>
            <a:off x="10084004" y="1264615"/>
            <a:ext cx="6144768" cy="7757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8" name="TextBox 7">
            <a:extLst>
              <a:ext uri="{FF2B5EF4-FFF2-40B4-BE49-F238E27FC236}">
                <a16:creationId xmlns:a16="http://schemas.microsoft.com/office/drawing/2014/main" id="{4E8A7DC9-782F-C788-44C9-DF87B5D6E4F3}"/>
              </a:ext>
            </a:extLst>
          </p:cNvPr>
          <p:cNvSpPr txBox="1"/>
          <p:nvPr/>
        </p:nvSpPr>
        <p:spPr>
          <a:xfrm>
            <a:off x="12387488" y="9610652"/>
            <a:ext cx="5838669" cy="400110"/>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000" dirty="0"/>
              <a:t>Tessier-Cloutier B, et al. Mod </a:t>
            </a:r>
            <a:r>
              <a:rPr lang="en-US" sz="2000" dirty="0" err="1"/>
              <a:t>Pathol</a:t>
            </a:r>
            <a:r>
              <a:rPr lang="en-US" sz="2000" dirty="0"/>
              <a:t> Jan 2024.</a:t>
            </a:r>
          </a:p>
        </p:txBody>
      </p:sp>
    </p:spTree>
    <p:extLst>
      <p:ext uri="{BB962C8B-B14F-4D97-AF65-F5344CB8AC3E}">
        <p14:creationId xmlns:p14="http://schemas.microsoft.com/office/powerpoint/2010/main" val="424632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8A95-F828-4CDB-8F80-FB9412371673}"/>
              </a:ext>
            </a:extLst>
          </p:cNvPr>
          <p:cNvSpPr>
            <a:spLocks noGrp="1"/>
          </p:cNvSpPr>
          <p:nvPr>
            <p:ph type="title"/>
          </p:nvPr>
        </p:nvSpPr>
        <p:spPr>
          <a:xfrm>
            <a:off x="0" y="1"/>
            <a:ext cx="18288000" cy="1191719"/>
          </a:xfrm>
          <a:solidFill>
            <a:schemeClr val="accent5">
              <a:lumMod val="20000"/>
              <a:lumOff val="80000"/>
            </a:schemeClr>
          </a:solidFill>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t>Methylation analysis of dedifferentiated ovarian carcinoma</a:t>
            </a:r>
          </a:p>
        </p:txBody>
      </p:sp>
      <p:pic>
        <p:nvPicPr>
          <p:cNvPr id="5" name="Content Placeholder 4" descr="A close-up of a graph&#10;&#10;Description automatically generated">
            <a:extLst>
              <a:ext uri="{FF2B5EF4-FFF2-40B4-BE49-F238E27FC236}">
                <a16:creationId xmlns:a16="http://schemas.microsoft.com/office/drawing/2014/main" id="{BEB8248D-5C32-53F5-994D-71405180827B}"/>
              </a:ext>
            </a:extLst>
          </p:cNvPr>
          <p:cNvPicPr>
            <a:picLocks noGrp="1" noChangeAspect="1"/>
          </p:cNvPicPr>
          <p:nvPr>
            <p:ph idx="1"/>
          </p:nvPr>
        </p:nvPicPr>
        <p:blipFill>
          <a:blip r:embed="rId3"/>
          <a:stretch>
            <a:fillRect/>
          </a:stretch>
        </p:blipFill>
        <p:spPr>
          <a:xfrm>
            <a:off x="2241275" y="1371599"/>
            <a:ext cx="13552718" cy="8869035"/>
          </a:xfrm>
        </p:spPr>
      </p:pic>
      <p:sp>
        <p:nvSpPr>
          <p:cNvPr id="3" name="Rectangle 2">
            <a:extLst>
              <a:ext uri="{FF2B5EF4-FFF2-40B4-BE49-F238E27FC236}">
                <a16:creationId xmlns:a16="http://schemas.microsoft.com/office/drawing/2014/main" id="{97144CAE-2AC2-E949-1E26-2ABDD60C8979}"/>
              </a:ext>
            </a:extLst>
          </p:cNvPr>
          <p:cNvSpPr/>
          <p:nvPr/>
        </p:nvSpPr>
        <p:spPr>
          <a:xfrm>
            <a:off x="12387488" y="7576115"/>
            <a:ext cx="3406505" cy="2604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7" name="Oval 6">
            <a:extLst>
              <a:ext uri="{FF2B5EF4-FFF2-40B4-BE49-F238E27FC236}">
                <a16:creationId xmlns:a16="http://schemas.microsoft.com/office/drawing/2014/main" id="{EC42E5D3-3CA0-9331-6CEC-B027C017764E}"/>
              </a:ext>
            </a:extLst>
          </p:cNvPr>
          <p:cNvSpPr/>
          <p:nvPr/>
        </p:nvSpPr>
        <p:spPr>
          <a:xfrm>
            <a:off x="12279770" y="1633712"/>
            <a:ext cx="3138164" cy="215434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Tree>
    <p:extLst>
      <p:ext uri="{BB962C8B-B14F-4D97-AF65-F5344CB8AC3E}">
        <p14:creationId xmlns:p14="http://schemas.microsoft.com/office/powerpoint/2010/main" val="406596408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6D2D-1918-3097-34D4-EB64AFBEA72E}"/>
              </a:ext>
            </a:extLst>
          </p:cNvPr>
          <p:cNvSpPr>
            <a:spLocks noGrp="1"/>
          </p:cNvSpPr>
          <p:nvPr>
            <p:ph type="title"/>
          </p:nvPr>
        </p:nvSpPr>
        <p:spPr>
          <a:xfrm>
            <a:off x="-1" y="0"/>
            <a:ext cx="18249587" cy="1021596"/>
          </a:xfrm>
          <a:solidFill>
            <a:schemeClr val="accent5">
              <a:lumMod val="20000"/>
              <a:lumOff val="80000"/>
            </a:schemeClr>
          </a:solidFill>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t>Mucinous tumors associated with anaplastic carcinoma</a:t>
            </a:r>
          </a:p>
        </p:txBody>
      </p:sp>
      <p:sp>
        <p:nvSpPr>
          <p:cNvPr id="3" name="Content Placeholder 2">
            <a:extLst>
              <a:ext uri="{FF2B5EF4-FFF2-40B4-BE49-F238E27FC236}">
                <a16:creationId xmlns:a16="http://schemas.microsoft.com/office/drawing/2014/main" id="{6F34DA74-3805-2588-2F05-A4C85E2B0043}"/>
              </a:ext>
            </a:extLst>
          </p:cNvPr>
          <p:cNvSpPr>
            <a:spLocks noGrp="1"/>
          </p:cNvSpPr>
          <p:nvPr>
            <p:ph idx="1"/>
          </p:nvPr>
        </p:nvSpPr>
        <p:spPr>
          <a:xfrm>
            <a:off x="1257301" y="1714487"/>
            <a:ext cx="8080553" cy="7614230"/>
          </a:xfrm>
        </p:spPr>
        <p:txBody>
          <a:bodyPr>
            <a:normAutofit fontScale="92500"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3600" dirty="0"/>
              <a:t>Anaplastic carcinoma rarely associated with mucinous tumors</a:t>
            </a:r>
          </a:p>
          <a:p>
            <a:pPr lvl="1">
              <a:lnSpc>
                <a:spcPct val="150000"/>
              </a:lnSpc>
            </a:pPr>
            <a:r>
              <a:rPr lang="en-US" sz="3000" dirty="0"/>
              <a:t>Rhabdoid</a:t>
            </a:r>
          </a:p>
          <a:p>
            <a:pPr lvl="1">
              <a:lnSpc>
                <a:spcPct val="150000"/>
              </a:lnSpc>
            </a:pPr>
            <a:r>
              <a:rPr lang="en-US" sz="3000" dirty="0"/>
              <a:t>Pleomorphic</a:t>
            </a:r>
          </a:p>
          <a:p>
            <a:pPr lvl="1">
              <a:lnSpc>
                <a:spcPct val="150000"/>
              </a:lnSpc>
            </a:pPr>
            <a:r>
              <a:rPr lang="en-US" sz="3000" dirty="0" err="1"/>
              <a:t>Sarcomatoid</a:t>
            </a:r>
            <a:endParaRPr lang="en-US" sz="3000" dirty="0"/>
          </a:p>
          <a:p>
            <a:pPr>
              <a:lnSpc>
                <a:spcPct val="150000"/>
              </a:lnSpc>
            </a:pPr>
            <a:r>
              <a:rPr lang="en-US" sz="3600" dirty="0"/>
              <a:t>Ovary (n=22), retroperitoneum (n=3)</a:t>
            </a:r>
          </a:p>
          <a:p>
            <a:pPr>
              <a:lnSpc>
                <a:spcPct val="150000"/>
              </a:lnSpc>
            </a:pPr>
            <a:r>
              <a:rPr lang="en-US" sz="3600" dirty="0"/>
              <a:t>SWI/SNF loss in 9/25 (36%)</a:t>
            </a:r>
          </a:p>
          <a:p>
            <a:pPr lvl="1">
              <a:lnSpc>
                <a:spcPct val="150000"/>
              </a:lnSpc>
            </a:pPr>
            <a:r>
              <a:rPr lang="en-US" sz="3000" dirty="0"/>
              <a:t>SMARCA2/4, ARID1A, SMARCB1</a:t>
            </a:r>
          </a:p>
          <a:p>
            <a:pPr>
              <a:lnSpc>
                <a:spcPct val="150000"/>
              </a:lnSpc>
            </a:pPr>
            <a:r>
              <a:rPr lang="en-US" sz="3600" dirty="0"/>
              <a:t>SWI/SNF loss not associated with death from disease (3/5 vs 1/12; p=0.053)</a:t>
            </a:r>
          </a:p>
        </p:txBody>
      </p:sp>
      <p:sp>
        <p:nvSpPr>
          <p:cNvPr id="5" name="TextBox 4">
            <a:extLst>
              <a:ext uri="{FF2B5EF4-FFF2-40B4-BE49-F238E27FC236}">
                <a16:creationId xmlns:a16="http://schemas.microsoft.com/office/drawing/2014/main" id="{FAB7F0CB-9229-C4B6-861C-F01FF958712F}"/>
              </a:ext>
            </a:extLst>
          </p:cNvPr>
          <p:cNvSpPr txBox="1"/>
          <p:nvPr/>
        </p:nvSpPr>
        <p:spPr>
          <a:xfrm>
            <a:off x="10048775" y="9733002"/>
            <a:ext cx="8352323" cy="461665"/>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err="1"/>
              <a:t>Chaudet</a:t>
            </a:r>
            <a:r>
              <a:rPr lang="en-US" sz="2400" dirty="0"/>
              <a:t> K, et al. Histopathology. 2020;77(2):231-239.</a:t>
            </a:r>
          </a:p>
        </p:txBody>
      </p:sp>
      <p:pic>
        <p:nvPicPr>
          <p:cNvPr id="6" name="Picture 5">
            <a:extLst>
              <a:ext uri="{FF2B5EF4-FFF2-40B4-BE49-F238E27FC236}">
                <a16:creationId xmlns:a16="http://schemas.microsoft.com/office/drawing/2014/main" id="{388314AF-8B92-F1CE-441E-9519DAF45C2C}"/>
              </a:ext>
            </a:extLst>
          </p:cNvPr>
          <p:cNvPicPr>
            <a:picLocks noChangeAspect="1"/>
          </p:cNvPicPr>
          <p:nvPr/>
        </p:nvPicPr>
        <p:blipFill>
          <a:blip r:embed="rId3"/>
          <a:stretch>
            <a:fillRect/>
          </a:stretch>
        </p:blipFill>
        <p:spPr>
          <a:xfrm>
            <a:off x="9261044" y="1656000"/>
            <a:ext cx="8988543" cy="7227465"/>
          </a:xfrm>
          <a:prstGeom prst="rect">
            <a:avLst/>
          </a:prstGeom>
        </p:spPr>
      </p:pic>
    </p:spTree>
    <p:extLst>
      <p:ext uri="{BB962C8B-B14F-4D97-AF65-F5344CB8AC3E}">
        <p14:creationId xmlns:p14="http://schemas.microsoft.com/office/powerpoint/2010/main" val="2694526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pic>
        <p:nvPicPr>
          <p:cNvPr id="5" name="Picture 4">
            <a:extLst>
              <a:ext uri="{FF2B5EF4-FFF2-40B4-BE49-F238E27FC236}">
                <a16:creationId xmlns:a16="http://schemas.microsoft.com/office/drawing/2014/main" id="{81D77F03-8B37-EEB0-62BD-5D46E8B523DA}"/>
              </a:ext>
            </a:extLst>
          </p:cNvPr>
          <p:cNvPicPr>
            <a:picLocks noChangeAspect="1"/>
          </p:cNvPicPr>
          <p:nvPr/>
        </p:nvPicPr>
        <p:blipFill>
          <a:blip r:embed="rId3"/>
          <a:stretch>
            <a:fillRect/>
          </a:stretch>
        </p:blipFill>
        <p:spPr>
          <a:xfrm>
            <a:off x="1252739" y="692823"/>
            <a:ext cx="15773381" cy="5560113"/>
          </a:xfrm>
          <a:prstGeom prst="rect">
            <a:avLst/>
          </a:prstGeom>
        </p:spPr>
      </p:pic>
      <p:sp>
        <p:nvSpPr>
          <p:cNvPr id="6" name="TextBox 5">
            <a:extLst>
              <a:ext uri="{FF2B5EF4-FFF2-40B4-BE49-F238E27FC236}">
                <a16:creationId xmlns:a16="http://schemas.microsoft.com/office/drawing/2014/main" id="{F58BD999-C52A-61D6-E343-241B89723759}"/>
              </a:ext>
            </a:extLst>
          </p:cNvPr>
          <p:cNvSpPr txBox="1"/>
          <p:nvPr/>
        </p:nvSpPr>
        <p:spPr>
          <a:xfrm>
            <a:off x="1002344" y="6964810"/>
            <a:ext cx="15773381" cy="2232260"/>
          </a:xfrm>
          <a:prstGeom prst="rect">
            <a:avLst/>
          </a:prstGeom>
        </p:spPr>
        <p:txBody>
          <a:bodyPr vert="horz" lIns="137160" tIns="68580" rIns="137160" bIns="685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indent="-342900">
              <a:lnSpc>
                <a:spcPct val="90000"/>
              </a:lnSpc>
              <a:spcAft>
                <a:spcPts val="900"/>
              </a:spcAft>
              <a:buFont typeface="Arial" panose="020B0604020202020204" pitchFamily="34" charset="0"/>
              <a:buChar char="•"/>
            </a:pPr>
            <a:r>
              <a:rPr lang="en-US" sz="3000"/>
              <a:t>13 cases with anaplastic mural nodules; one showed a non-shared deleterious mutation in SMARCB1 with fatal outcome</a:t>
            </a:r>
          </a:p>
        </p:txBody>
      </p:sp>
    </p:spTree>
    <p:extLst>
      <p:ext uri="{BB962C8B-B14F-4D97-AF65-F5344CB8AC3E}">
        <p14:creationId xmlns:p14="http://schemas.microsoft.com/office/powerpoint/2010/main" val="3164723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9397E7-0E9B-C213-467B-F76C7E91CE9D}"/>
              </a:ext>
            </a:extLst>
          </p:cNvPr>
          <p:cNvPicPr>
            <a:picLocks noChangeAspect="1"/>
          </p:cNvPicPr>
          <p:nvPr/>
        </p:nvPicPr>
        <p:blipFill>
          <a:blip r:embed="rId3"/>
          <a:stretch>
            <a:fillRect/>
          </a:stretch>
        </p:blipFill>
        <p:spPr>
          <a:xfrm>
            <a:off x="11137393" y="6479699"/>
            <a:ext cx="5094980" cy="3412178"/>
          </a:xfrm>
          <a:prstGeom prst="rect">
            <a:avLst/>
          </a:prstGeom>
        </p:spPr>
      </p:pic>
      <p:sp>
        <p:nvSpPr>
          <p:cNvPr id="2" name="Title 1">
            <a:extLst>
              <a:ext uri="{FF2B5EF4-FFF2-40B4-BE49-F238E27FC236}">
                <a16:creationId xmlns:a16="http://schemas.microsoft.com/office/drawing/2014/main" id="{3938E630-3589-4832-09F0-65B3DD26929B}"/>
              </a:ext>
            </a:extLst>
          </p:cNvPr>
          <p:cNvSpPr>
            <a:spLocks noGrp="1"/>
          </p:cNvSpPr>
          <p:nvPr>
            <p:ph type="title"/>
          </p:nvPr>
        </p:nvSpPr>
        <p:spPr>
          <a:xfrm>
            <a:off x="-19590" y="0"/>
            <a:ext cx="18288000" cy="1021596"/>
          </a:xfrm>
          <a:solidFill>
            <a:schemeClr val="accent5">
              <a:lumMod val="20000"/>
              <a:lumOff val="80000"/>
            </a:schemeClr>
          </a:solidFill>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ARID1A in Mullerian Clear Cell Carcinomas</a:t>
            </a:r>
          </a:p>
        </p:txBody>
      </p:sp>
      <p:pic>
        <p:nvPicPr>
          <p:cNvPr id="3" name="Picture 2" descr="A picture containing snow, outdoor&#10;&#10;Description automatically generated">
            <a:extLst>
              <a:ext uri="{FF2B5EF4-FFF2-40B4-BE49-F238E27FC236}">
                <a16:creationId xmlns:a16="http://schemas.microsoft.com/office/drawing/2014/main" id="{BF7514FE-1C65-8894-4628-158F79C38BA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3"/>
          <a:stretch/>
        </p:blipFill>
        <p:spPr>
          <a:xfrm>
            <a:off x="12347072" y="1475768"/>
            <a:ext cx="5748887" cy="4850603"/>
          </a:xfrm>
          <a:prstGeom prst="rect">
            <a:avLst/>
          </a:prstGeom>
        </p:spPr>
      </p:pic>
      <p:pic>
        <p:nvPicPr>
          <p:cNvPr id="6" name="Picture 5">
            <a:extLst>
              <a:ext uri="{FF2B5EF4-FFF2-40B4-BE49-F238E27FC236}">
                <a16:creationId xmlns:a16="http://schemas.microsoft.com/office/drawing/2014/main" id="{410C2C59-2227-CF6F-DFE9-C2AF75C60AE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3"/>
          <a:stretch/>
        </p:blipFill>
        <p:spPr>
          <a:xfrm>
            <a:off x="6233442" y="1475753"/>
            <a:ext cx="5781936" cy="4850618"/>
          </a:xfrm>
          <a:prstGeom prst="rect">
            <a:avLst/>
          </a:prstGeom>
        </p:spPr>
      </p:pic>
      <p:pic>
        <p:nvPicPr>
          <p:cNvPr id="7" name="Picture 6" descr="A picture containing fabric&#10;&#10;Description automatically generated">
            <a:extLst>
              <a:ext uri="{FF2B5EF4-FFF2-40B4-BE49-F238E27FC236}">
                <a16:creationId xmlns:a16="http://schemas.microsoft.com/office/drawing/2014/main" id="{C080E237-4430-9AD1-170D-90489042910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 b="-3"/>
          <a:stretch/>
        </p:blipFill>
        <p:spPr>
          <a:xfrm>
            <a:off x="160937" y="1475750"/>
            <a:ext cx="5748869" cy="4850621"/>
          </a:xfrm>
          <a:prstGeom prst="rect">
            <a:avLst/>
          </a:prstGeom>
        </p:spPr>
      </p:pic>
      <p:sp>
        <p:nvSpPr>
          <p:cNvPr id="8" name="Content Placeholder 2">
            <a:extLst>
              <a:ext uri="{FF2B5EF4-FFF2-40B4-BE49-F238E27FC236}">
                <a16:creationId xmlns:a16="http://schemas.microsoft.com/office/drawing/2014/main" id="{5842B72C-5E44-623B-4ECD-FF69E810C47D}"/>
              </a:ext>
            </a:extLst>
          </p:cNvPr>
          <p:cNvSpPr txBox="1">
            <a:spLocks/>
          </p:cNvSpPr>
          <p:nvPr/>
        </p:nvSpPr>
        <p:spPr>
          <a:xfrm>
            <a:off x="6235163" y="1431221"/>
            <a:ext cx="2549517" cy="692497"/>
          </a:xfrm>
          <a:prstGeom prst="rect">
            <a:avLst/>
          </a:prstGeom>
          <a:solidFill>
            <a:schemeClr val="bg1"/>
          </a:solidFill>
        </p:spPr>
        <p:txBody>
          <a:bodyPr vert="horz" wrap="square" lIns="137160" tIns="68580" rIns="137160" bIns="68580"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Diminished</a:t>
            </a:r>
          </a:p>
        </p:txBody>
      </p:sp>
      <p:sp>
        <p:nvSpPr>
          <p:cNvPr id="9" name="Content Placeholder 2">
            <a:extLst>
              <a:ext uri="{FF2B5EF4-FFF2-40B4-BE49-F238E27FC236}">
                <a16:creationId xmlns:a16="http://schemas.microsoft.com/office/drawing/2014/main" id="{9801A08F-9CF2-6D22-5878-FD613693A20B}"/>
              </a:ext>
            </a:extLst>
          </p:cNvPr>
          <p:cNvSpPr txBox="1">
            <a:spLocks/>
          </p:cNvSpPr>
          <p:nvPr/>
        </p:nvSpPr>
        <p:spPr>
          <a:xfrm>
            <a:off x="148001" y="1431219"/>
            <a:ext cx="1482414" cy="692497"/>
          </a:xfrm>
          <a:prstGeom prst="rect">
            <a:avLst/>
          </a:prstGeom>
          <a:solidFill>
            <a:schemeClr val="bg1"/>
          </a:solidFill>
        </p:spPr>
        <p:txBody>
          <a:bodyPr vert="horz" wrap="square" lIns="137160" tIns="68580" rIns="137160" bIns="68580"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Intact</a:t>
            </a:r>
          </a:p>
        </p:txBody>
      </p:sp>
      <p:sp>
        <p:nvSpPr>
          <p:cNvPr id="10" name="Content Placeholder 2">
            <a:extLst>
              <a:ext uri="{FF2B5EF4-FFF2-40B4-BE49-F238E27FC236}">
                <a16:creationId xmlns:a16="http://schemas.microsoft.com/office/drawing/2014/main" id="{E5C04848-95A9-24B6-BE0D-C098C89E8484}"/>
              </a:ext>
            </a:extLst>
          </p:cNvPr>
          <p:cNvSpPr txBox="1">
            <a:spLocks/>
          </p:cNvSpPr>
          <p:nvPr/>
        </p:nvSpPr>
        <p:spPr>
          <a:xfrm>
            <a:off x="12329270" y="1431219"/>
            <a:ext cx="1147937" cy="692497"/>
          </a:xfrm>
          <a:prstGeom prst="rect">
            <a:avLst/>
          </a:prstGeom>
          <a:solidFill>
            <a:schemeClr val="bg1"/>
          </a:solidFill>
        </p:spPr>
        <p:txBody>
          <a:bodyPr vert="horz" wrap="square" lIns="137160" tIns="68580" rIns="137160" bIns="68580"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Lost</a:t>
            </a:r>
          </a:p>
        </p:txBody>
      </p:sp>
      <p:sp>
        <p:nvSpPr>
          <p:cNvPr id="11" name="TextBox 10">
            <a:extLst>
              <a:ext uri="{FF2B5EF4-FFF2-40B4-BE49-F238E27FC236}">
                <a16:creationId xmlns:a16="http://schemas.microsoft.com/office/drawing/2014/main" id="{375E1934-7FEF-43A5-D613-065811782DDB}"/>
              </a:ext>
            </a:extLst>
          </p:cNvPr>
          <p:cNvSpPr txBox="1"/>
          <p:nvPr/>
        </p:nvSpPr>
        <p:spPr>
          <a:xfrm>
            <a:off x="10999319" y="9738548"/>
            <a:ext cx="7288682" cy="461665"/>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Irshaid L, et al. Mod Pathol. 2023;36(5):100123. </a:t>
            </a:r>
          </a:p>
        </p:txBody>
      </p:sp>
      <p:graphicFrame>
        <p:nvGraphicFramePr>
          <p:cNvPr id="5" name="Table 5">
            <a:extLst>
              <a:ext uri="{FF2B5EF4-FFF2-40B4-BE49-F238E27FC236}">
                <a16:creationId xmlns:a16="http://schemas.microsoft.com/office/drawing/2014/main" id="{A07105B7-87C3-BE21-D286-5F7E931E5489}"/>
              </a:ext>
            </a:extLst>
          </p:cNvPr>
          <p:cNvGraphicFramePr>
            <a:graphicFrameLocks noGrp="1"/>
          </p:cNvGraphicFramePr>
          <p:nvPr/>
        </p:nvGraphicFramePr>
        <p:xfrm>
          <a:off x="526697" y="6438155"/>
          <a:ext cx="8021120" cy="2628900"/>
        </p:xfrm>
        <a:graphic>
          <a:graphicData uri="http://schemas.openxmlformats.org/drawingml/2006/table">
            <a:tbl>
              <a:tblPr firstRow="1" bandRow="1">
                <a:tableStyleId>{5C22544A-7EE6-4342-B048-85BDC9FD1C3A}</a:tableStyleId>
              </a:tblPr>
              <a:tblGrid>
                <a:gridCol w="2005280">
                  <a:extLst>
                    <a:ext uri="{9D8B030D-6E8A-4147-A177-3AD203B41FA5}">
                      <a16:colId xmlns:a16="http://schemas.microsoft.com/office/drawing/2014/main" val="4192334230"/>
                    </a:ext>
                  </a:extLst>
                </a:gridCol>
                <a:gridCol w="2005280">
                  <a:extLst>
                    <a:ext uri="{9D8B030D-6E8A-4147-A177-3AD203B41FA5}">
                      <a16:colId xmlns:a16="http://schemas.microsoft.com/office/drawing/2014/main" val="24100760"/>
                    </a:ext>
                  </a:extLst>
                </a:gridCol>
                <a:gridCol w="2005280">
                  <a:extLst>
                    <a:ext uri="{9D8B030D-6E8A-4147-A177-3AD203B41FA5}">
                      <a16:colId xmlns:a16="http://schemas.microsoft.com/office/drawing/2014/main" val="582716160"/>
                    </a:ext>
                  </a:extLst>
                </a:gridCol>
                <a:gridCol w="2005280">
                  <a:extLst>
                    <a:ext uri="{9D8B030D-6E8A-4147-A177-3AD203B41FA5}">
                      <a16:colId xmlns:a16="http://schemas.microsoft.com/office/drawing/2014/main" val="1957981605"/>
                    </a:ext>
                  </a:extLst>
                </a:gridCol>
              </a:tblGrid>
              <a:tr h="960120">
                <a:tc>
                  <a:txBody>
                    <a:bodyPr/>
                    <a:lstStyle/>
                    <a:p>
                      <a:pPr algn="ctr"/>
                      <a:endParaRPr lang="en-US" sz="2700" dirty="0"/>
                    </a:p>
                  </a:txBody>
                  <a:tcPr marL="137160" marR="137160" marT="68580" marB="68580" anchor="ctr"/>
                </a:tc>
                <a:tc>
                  <a:txBody>
                    <a:bodyPr/>
                    <a:lstStyle/>
                    <a:p>
                      <a:pPr algn="ctr"/>
                      <a:endParaRPr lang="en-US" sz="2700" dirty="0"/>
                    </a:p>
                  </a:txBody>
                  <a:tcPr marL="137160" marR="137160" marT="68580" marB="68580" anchor="ctr"/>
                </a:tc>
                <a:tc>
                  <a:txBody>
                    <a:bodyPr/>
                    <a:lstStyle/>
                    <a:p>
                      <a:pPr algn="ctr"/>
                      <a:r>
                        <a:rPr lang="en-US" sz="2700" i="1" dirty="0"/>
                        <a:t>ARID1A</a:t>
                      </a:r>
                      <a:r>
                        <a:rPr lang="en-US" sz="2700" dirty="0"/>
                        <a:t> WT</a:t>
                      </a:r>
                    </a:p>
                  </a:txBody>
                  <a:tcPr marL="137160" marR="137160" marT="68580" marB="68580" anchor="ctr"/>
                </a:tc>
                <a:tc>
                  <a:txBody>
                    <a:bodyPr/>
                    <a:lstStyle/>
                    <a:p>
                      <a:pPr algn="ctr"/>
                      <a:r>
                        <a:rPr lang="en-US" sz="2700" i="1" dirty="0"/>
                        <a:t>ARID1A</a:t>
                      </a:r>
                      <a:r>
                        <a:rPr lang="en-US" sz="2700" dirty="0"/>
                        <a:t> mutant</a:t>
                      </a:r>
                    </a:p>
                  </a:txBody>
                  <a:tcPr marL="137160" marR="137160" marT="68580" marB="68580" anchor="ctr"/>
                </a:tc>
                <a:extLst>
                  <a:ext uri="{0D108BD9-81ED-4DB2-BD59-A6C34878D82A}">
                    <a16:rowId xmlns:a16="http://schemas.microsoft.com/office/drawing/2014/main" val="1683238929"/>
                  </a:ext>
                </a:extLst>
              </a:tr>
              <a:tr h="556260">
                <a:tc rowSpan="3">
                  <a:txBody>
                    <a:bodyPr/>
                    <a:lstStyle/>
                    <a:p>
                      <a:pPr algn="ctr"/>
                      <a:r>
                        <a:rPr lang="en-US" sz="2700" dirty="0"/>
                        <a:t>ARID1A IHC</a:t>
                      </a:r>
                    </a:p>
                  </a:txBody>
                  <a:tcPr marL="137160" marR="137160" marT="68580" marB="68580" anchor="ctr"/>
                </a:tc>
                <a:tc>
                  <a:txBody>
                    <a:bodyPr/>
                    <a:lstStyle/>
                    <a:p>
                      <a:pPr algn="ctr"/>
                      <a:r>
                        <a:rPr lang="en-US" sz="2700" dirty="0"/>
                        <a:t>Intact</a:t>
                      </a:r>
                    </a:p>
                  </a:txBody>
                  <a:tcPr marL="137160" marR="137160" marT="68580" marB="68580" anchor="ctr"/>
                </a:tc>
                <a:tc>
                  <a:txBody>
                    <a:bodyPr/>
                    <a:lstStyle/>
                    <a:p>
                      <a:pPr algn="ctr"/>
                      <a:r>
                        <a:rPr lang="en-US" sz="2700" dirty="0"/>
                        <a:t>27</a:t>
                      </a:r>
                    </a:p>
                  </a:txBody>
                  <a:tcPr marL="137160" marR="137160" marT="68580" marB="68580" anchor="ctr"/>
                </a:tc>
                <a:tc>
                  <a:txBody>
                    <a:bodyPr/>
                    <a:lstStyle/>
                    <a:p>
                      <a:pPr algn="ctr"/>
                      <a:r>
                        <a:rPr lang="en-US" sz="2700" dirty="0"/>
                        <a:t>5</a:t>
                      </a:r>
                    </a:p>
                  </a:txBody>
                  <a:tcPr marL="137160" marR="137160" marT="68580" marB="68580" anchor="ctr"/>
                </a:tc>
                <a:extLst>
                  <a:ext uri="{0D108BD9-81ED-4DB2-BD59-A6C34878D82A}">
                    <a16:rowId xmlns:a16="http://schemas.microsoft.com/office/drawing/2014/main" val="218961122"/>
                  </a:ext>
                </a:extLst>
              </a:tr>
              <a:tr h="556260">
                <a:tc vMerge="1">
                  <a:txBody>
                    <a:bodyPr/>
                    <a:lstStyle/>
                    <a:p>
                      <a:endParaRPr lang="en-US"/>
                    </a:p>
                  </a:txBody>
                  <a:tcPr/>
                </a:tc>
                <a:tc>
                  <a:txBody>
                    <a:bodyPr/>
                    <a:lstStyle/>
                    <a:p>
                      <a:pPr algn="ctr"/>
                      <a:r>
                        <a:rPr lang="en-US" sz="2700" dirty="0"/>
                        <a:t>Diminished</a:t>
                      </a:r>
                    </a:p>
                  </a:txBody>
                  <a:tcPr marL="137160" marR="137160" marT="68580" marB="68580" anchor="ctr"/>
                </a:tc>
                <a:tc>
                  <a:txBody>
                    <a:bodyPr/>
                    <a:lstStyle/>
                    <a:p>
                      <a:pPr algn="ctr"/>
                      <a:r>
                        <a:rPr lang="en-US" sz="2700" dirty="0"/>
                        <a:t>1</a:t>
                      </a:r>
                    </a:p>
                  </a:txBody>
                  <a:tcPr marL="137160" marR="137160" marT="68580" marB="68580" anchor="ctr"/>
                </a:tc>
                <a:tc>
                  <a:txBody>
                    <a:bodyPr/>
                    <a:lstStyle/>
                    <a:p>
                      <a:pPr algn="ctr"/>
                      <a:r>
                        <a:rPr lang="en-US" sz="2700" dirty="0"/>
                        <a:t>4</a:t>
                      </a:r>
                    </a:p>
                  </a:txBody>
                  <a:tcPr marL="137160" marR="137160" marT="68580" marB="68580" anchor="ctr"/>
                </a:tc>
                <a:extLst>
                  <a:ext uri="{0D108BD9-81ED-4DB2-BD59-A6C34878D82A}">
                    <a16:rowId xmlns:a16="http://schemas.microsoft.com/office/drawing/2014/main" val="245782063"/>
                  </a:ext>
                </a:extLst>
              </a:tr>
              <a:tr h="556260">
                <a:tc vMerge="1">
                  <a:txBody>
                    <a:bodyPr/>
                    <a:lstStyle/>
                    <a:p>
                      <a:endParaRPr lang="en-US" dirty="0"/>
                    </a:p>
                  </a:txBody>
                  <a:tcPr/>
                </a:tc>
                <a:tc>
                  <a:txBody>
                    <a:bodyPr/>
                    <a:lstStyle/>
                    <a:p>
                      <a:pPr algn="ctr"/>
                      <a:r>
                        <a:rPr lang="en-US" sz="2700" dirty="0"/>
                        <a:t>Lost</a:t>
                      </a:r>
                    </a:p>
                  </a:txBody>
                  <a:tcPr marL="137160" marR="137160" marT="68580" marB="68580" anchor="ctr"/>
                </a:tc>
                <a:tc>
                  <a:txBody>
                    <a:bodyPr/>
                    <a:lstStyle/>
                    <a:p>
                      <a:pPr algn="ctr"/>
                      <a:r>
                        <a:rPr lang="en-US" sz="2700" dirty="0"/>
                        <a:t>4</a:t>
                      </a:r>
                    </a:p>
                  </a:txBody>
                  <a:tcPr marL="137160" marR="137160" marT="68580" marB="68580" anchor="ctr"/>
                </a:tc>
                <a:tc>
                  <a:txBody>
                    <a:bodyPr/>
                    <a:lstStyle/>
                    <a:p>
                      <a:pPr algn="ctr"/>
                      <a:r>
                        <a:rPr lang="en-US" sz="2700" dirty="0"/>
                        <a:t>21</a:t>
                      </a:r>
                    </a:p>
                  </a:txBody>
                  <a:tcPr marL="137160" marR="137160" marT="68580" marB="68580" anchor="ctr"/>
                </a:tc>
                <a:extLst>
                  <a:ext uri="{0D108BD9-81ED-4DB2-BD59-A6C34878D82A}">
                    <a16:rowId xmlns:a16="http://schemas.microsoft.com/office/drawing/2014/main" val="1059518521"/>
                  </a:ext>
                </a:extLst>
              </a:tr>
            </a:tbl>
          </a:graphicData>
        </a:graphic>
      </p:graphicFrame>
      <p:sp>
        <p:nvSpPr>
          <p:cNvPr id="17" name="TextBox 16">
            <a:extLst>
              <a:ext uri="{FF2B5EF4-FFF2-40B4-BE49-F238E27FC236}">
                <a16:creationId xmlns:a16="http://schemas.microsoft.com/office/drawing/2014/main" id="{186A2093-9BC9-9ADC-4B00-30440EC3AC52}"/>
              </a:ext>
            </a:extLst>
          </p:cNvPr>
          <p:cNvSpPr txBox="1"/>
          <p:nvPr/>
        </p:nvSpPr>
        <p:spPr>
          <a:xfrm>
            <a:off x="3216695" y="9178840"/>
            <a:ext cx="2869383" cy="923330"/>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2700" b="0" i="0" u="none" strike="noStrike" baseline="0" dirty="0">
                <a:latin typeface="AdvOT863180fb"/>
              </a:rPr>
              <a:t>Sensitivity of 83%</a:t>
            </a:r>
          </a:p>
          <a:p>
            <a:pPr algn="l"/>
            <a:r>
              <a:rPr lang="en-US" sz="2700" b="0" i="0" u="none" strike="noStrike" baseline="0" dirty="0">
                <a:latin typeface="AdvOT863180fb"/>
              </a:rPr>
              <a:t>Speci</a:t>
            </a:r>
            <a:r>
              <a:rPr lang="en-US" sz="2700" b="0" i="0" u="none" strike="noStrike" baseline="0" dirty="0">
                <a:latin typeface="AdvOT863180fb+fb"/>
              </a:rPr>
              <a:t>fi</a:t>
            </a:r>
            <a:r>
              <a:rPr lang="en-US" sz="2700" b="0" i="0" u="none" strike="noStrike" baseline="0" dirty="0">
                <a:latin typeface="AdvOT863180fb"/>
              </a:rPr>
              <a:t>city of 84%</a:t>
            </a:r>
            <a:endParaRPr lang="en-US" sz="4050" dirty="0"/>
          </a:p>
        </p:txBody>
      </p:sp>
      <p:sp>
        <p:nvSpPr>
          <p:cNvPr id="18" name="TextBox 17">
            <a:extLst>
              <a:ext uri="{FF2B5EF4-FFF2-40B4-BE49-F238E27FC236}">
                <a16:creationId xmlns:a16="http://schemas.microsoft.com/office/drawing/2014/main" id="{B57C8305-1645-D6D8-3F91-0CB82FDAE51A}"/>
              </a:ext>
            </a:extLst>
          </p:cNvPr>
          <p:cNvSpPr txBox="1"/>
          <p:nvPr/>
        </p:nvSpPr>
        <p:spPr>
          <a:xfrm>
            <a:off x="16404337" y="7922361"/>
            <a:ext cx="1347005" cy="133882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50" dirty="0"/>
              <a:t>p=0.14</a:t>
            </a:r>
          </a:p>
        </p:txBody>
      </p:sp>
    </p:spTree>
    <p:extLst>
      <p:ext uri="{BB962C8B-B14F-4D97-AF65-F5344CB8AC3E}">
        <p14:creationId xmlns:p14="http://schemas.microsoft.com/office/powerpoint/2010/main" val="299306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1706-E44C-554B-E54A-47CF6B4907B9}"/>
              </a:ext>
            </a:extLst>
          </p:cNvPr>
          <p:cNvSpPr>
            <a:spLocks noGrp="1"/>
          </p:cNvSpPr>
          <p:nvPr>
            <p:ph type="ctrTitle"/>
          </p:nvPr>
        </p:nvSpPr>
        <p:spPr>
          <a:xfrm>
            <a:off x="0" y="379034"/>
            <a:ext cx="11665975" cy="1216131"/>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SWI/SNF Complex</a:t>
            </a:r>
          </a:p>
        </p:txBody>
      </p:sp>
      <p:sp>
        <p:nvSpPr>
          <p:cNvPr id="3" name="Content Placeholder 2">
            <a:extLst>
              <a:ext uri="{FF2B5EF4-FFF2-40B4-BE49-F238E27FC236}">
                <a16:creationId xmlns:a16="http://schemas.microsoft.com/office/drawing/2014/main" id="{40013093-C73C-A3E9-86C2-070007B193E9}"/>
              </a:ext>
            </a:extLst>
          </p:cNvPr>
          <p:cNvSpPr>
            <a:spLocks noGrp="1"/>
          </p:cNvSpPr>
          <p:nvPr>
            <p:ph type="body" sz="quarter" idx="10"/>
          </p:nvPr>
        </p:nvSpPr>
        <p:spPr>
          <a:xfrm>
            <a:off x="0" y="2874240"/>
            <a:ext cx="18128343" cy="6858762"/>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50000"/>
              </a:lnSpc>
            </a:pPr>
            <a:r>
              <a:rPr lang="en-US" sz="3600" dirty="0"/>
              <a:t>Switch sucrose non‐fermentable (SWI/SNF) ATP-dependent chromatin remodeling complex</a:t>
            </a:r>
          </a:p>
          <a:p>
            <a:pPr algn="ctr">
              <a:lnSpc>
                <a:spcPct val="150000"/>
              </a:lnSpc>
            </a:pPr>
            <a:r>
              <a:rPr lang="en-US" sz="3600" dirty="0"/>
              <a:t>Regulate transcription by controlling chromatin accessibility by removing </a:t>
            </a:r>
            <a:r>
              <a:rPr lang="en-US" sz="3600" dirty="0" err="1"/>
              <a:t>polycomb</a:t>
            </a:r>
            <a:r>
              <a:rPr lang="en-US" sz="3600" dirty="0"/>
              <a:t> repressive complexes (PRC)</a:t>
            </a:r>
          </a:p>
          <a:p>
            <a:pPr algn="ctr">
              <a:lnSpc>
                <a:spcPct val="150000"/>
              </a:lnSpc>
            </a:pPr>
            <a:r>
              <a:rPr lang="en-US" sz="3600" dirty="0"/>
              <a:t>Controls cell proliferation and differentiation</a:t>
            </a:r>
          </a:p>
          <a:p>
            <a:pPr algn="ctr">
              <a:lnSpc>
                <a:spcPct val="150000"/>
              </a:lnSpc>
            </a:pPr>
            <a:r>
              <a:rPr lang="en-US" sz="3600" dirty="0"/>
              <a:t>Dysregulation of SWI/SNF leads to unregulated proliferation and prevents cell differentiation</a:t>
            </a:r>
          </a:p>
        </p:txBody>
      </p:sp>
      <p:sp>
        <p:nvSpPr>
          <p:cNvPr id="4" name="TextBox 3">
            <a:extLst>
              <a:ext uri="{FF2B5EF4-FFF2-40B4-BE49-F238E27FC236}">
                <a16:creationId xmlns:a16="http://schemas.microsoft.com/office/drawing/2014/main" id="{A3BD6153-37C0-82A2-033A-B1ABECF5DAB5}"/>
              </a:ext>
            </a:extLst>
          </p:cNvPr>
          <p:cNvSpPr txBox="1"/>
          <p:nvPr/>
        </p:nvSpPr>
        <p:spPr>
          <a:xfrm>
            <a:off x="8818959" y="9058088"/>
            <a:ext cx="7714613" cy="92333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2700" b="0" i="0" u="none" strike="noStrike" baseline="0" dirty="0"/>
              <a:t>Kadoch C, Crabtree GR. </a:t>
            </a:r>
            <a:r>
              <a:rPr lang="en-US" sz="2700" b="0" i="1" u="none" strike="noStrike" baseline="0" dirty="0"/>
              <a:t>Sci Adv</a:t>
            </a:r>
            <a:r>
              <a:rPr lang="en-US" sz="2700" b="0" i="0" u="none" strike="noStrike" baseline="0" dirty="0"/>
              <a:t>. 2015;1(5):e1500447.</a:t>
            </a:r>
            <a:endParaRPr lang="en-US" sz="4050" dirty="0"/>
          </a:p>
        </p:txBody>
      </p:sp>
    </p:spTree>
    <p:extLst>
      <p:ext uri="{BB962C8B-B14F-4D97-AF65-F5344CB8AC3E}">
        <p14:creationId xmlns:p14="http://schemas.microsoft.com/office/powerpoint/2010/main" val="1431069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EC68-8DE6-D867-C15E-0B4AC290BF21}"/>
              </a:ext>
            </a:extLst>
          </p:cNvPr>
          <p:cNvSpPr>
            <a:spLocks noGrp="1"/>
          </p:cNvSpPr>
          <p:nvPr>
            <p:ph type="title"/>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SWI/SNF tumors of the gynecologic tract</a:t>
            </a:r>
          </a:p>
        </p:txBody>
      </p:sp>
      <p:grpSp>
        <p:nvGrpSpPr>
          <p:cNvPr id="70" name="Group 69">
            <a:extLst>
              <a:ext uri="{FF2B5EF4-FFF2-40B4-BE49-F238E27FC236}">
                <a16:creationId xmlns:a16="http://schemas.microsoft.com/office/drawing/2014/main" id="{FFD52D27-8317-3DD6-45D5-58B0DB95B79A}"/>
              </a:ext>
            </a:extLst>
          </p:cNvPr>
          <p:cNvGrpSpPr/>
          <p:nvPr/>
        </p:nvGrpSpPr>
        <p:grpSpPr>
          <a:xfrm>
            <a:off x="766429" y="2563312"/>
            <a:ext cx="6691145" cy="5117102"/>
            <a:chOff x="678396" y="2815779"/>
            <a:chExt cx="3788501" cy="2628580"/>
          </a:xfrm>
        </p:grpSpPr>
        <p:sp>
          <p:nvSpPr>
            <p:cNvPr id="8" name="Freeform: Shape 7">
              <a:extLst>
                <a:ext uri="{FF2B5EF4-FFF2-40B4-BE49-F238E27FC236}">
                  <a16:creationId xmlns:a16="http://schemas.microsoft.com/office/drawing/2014/main" id="{4E1A7A6F-680E-0644-269C-FB200930812D}"/>
                </a:ext>
              </a:extLst>
            </p:cNvPr>
            <p:cNvSpPr/>
            <p:nvPr/>
          </p:nvSpPr>
          <p:spPr>
            <a:xfrm>
              <a:off x="678396" y="2815779"/>
              <a:ext cx="3788501" cy="2628580"/>
            </a:xfrm>
            <a:custGeom>
              <a:avLst/>
              <a:gdLst>
                <a:gd name="connsiteX0" fmla="*/ 1455932 w 2920191"/>
                <a:gd name="connsiteY0" fmla="*/ 23 h 2135699"/>
                <a:gd name="connsiteX1" fmla="*/ 958928 w 2920191"/>
                <a:gd name="connsiteY1" fmla="*/ 216812 h 2135699"/>
                <a:gd name="connsiteX2" fmla="*/ 676425 w 2920191"/>
                <a:gd name="connsiteY2" fmla="*/ 415760 h 2135699"/>
                <a:gd name="connsiteX3" fmla="*/ 592863 w 2920191"/>
                <a:gd name="connsiteY3" fmla="*/ 316291 h 2135699"/>
                <a:gd name="connsiteX4" fmla="*/ 437681 w 2920191"/>
                <a:gd name="connsiteY4" fmla="*/ 244663 h 2135699"/>
                <a:gd name="connsiteX5" fmla="*/ 190993 w 2920191"/>
                <a:gd name="connsiteY5" fmla="*/ 145193 h 2135699"/>
                <a:gd name="connsiteX6" fmla="*/ 0 w 2920191"/>
                <a:gd name="connsiteY6" fmla="*/ 352095 h 2135699"/>
                <a:gd name="connsiteX7" fmla="*/ 107431 w 2920191"/>
                <a:gd name="connsiteY7" fmla="*/ 606756 h 2135699"/>
                <a:gd name="connsiteX8" fmla="*/ 111412 w 2920191"/>
                <a:gd name="connsiteY8" fmla="*/ 670411 h 2135699"/>
                <a:gd name="connsiteX9" fmla="*/ 123347 w 2920191"/>
                <a:gd name="connsiteY9" fmla="*/ 746011 h 2135699"/>
                <a:gd name="connsiteX10" fmla="*/ 167114 w 2920191"/>
                <a:gd name="connsiteY10" fmla="*/ 714188 h 2135699"/>
                <a:gd name="connsiteX11" fmla="*/ 222826 w 2920191"/>
                <a:gd name="connsiteY11" fmla="*/ 654495 h 2135699"/>
                <a:gd name="connsiteX12" fmla="*/ 262612 w 2920191"/>
                <a:gd name="connsiteY12" fmla="*/ 606756 h 2135699"/>
                <a:gd name="connsiteX13" fmla="*/ 250677 w 2920191"/>
                <a:gd name="connsiteY13" fmla="*/ 499323 h 2135699"/>
                <a:gd name="connsiteX14" fmla="*/ 346165 w 2920191"/>
                <a:gd name="connsiteY14" fmla="*/ 459528 h 2135699"/>
                <a:gd name="connsiteX15" fmla="*/ 218844 w 2920191"/>
                <a:gd name="connsiteY15" fmla="*/ 439640 h 2135699"/>
                <a:gd name="connsiteX16" fmla="*/ 242714 w 2920191"/>
                <a:gd name="connsiteY16" fmla="*/ 272523 h 2135699"/>
                <a:gd name="connsiteX17" fmla="*/ 366063 w 2920191"/>
                <a:gd name="connsiteY17" fmla="*/ 308328 h 2135699"/>
                <a:gd name="connsiteX18" fmla="*/ 457579 w 2920191"/>
                <a:gd name="connsiteY18" fmla="*/ 364040 h 2135699"/>
                <a:gd name="connsiteX19" fmla="*/ 557058 w 2920191"/>
                <a:gd name="connsiteY19" fmla="*/ 423723 h 2135699"/>
                <a:gd name="connsiteX20" fmla="*/ 612760 w 2920191"/>
                <a:gd name="connsiteY20" fmla="*/ 475444 h 2135699"/>
                <a:gd name="connsiteX21" fmla="*/ 807728 w 2920191"/>
                <a:gd name="connsiteY21" fmla="*/ 447593 h 2135699"/>
                <a:gd name="connsiteX22" fmla="*/ 978825 w 2920191"/>
                <a:gd name="connsiteY22" fmla="*/ 395863 h 2135699"/>
                <a:gd name="connsiteX23" fmla="*/ 676425 w 2920191"/>
                <a:gd name="connsiteY23" fmla="*/ 555026 h 2135699"/>
                <a:gd name="connsiteX24" fmla="*/ 676425 w 2920191"/>
                <a:gd name="connsiteY24" fmla="*/ 630625 h 2135699"/>
                <a:gd name="connsiteX25" fmla="*/ 986779 w 2920191"/>
                <a:gd name="connsiteY25" fmla="*/ 479425 h 2135699"/>
                <a:gd name="connsiteX26" fmla="*/ 1177774 w 2920191"/>
                <a:gd name="connsiteY26" fmla="*/ 873342 h 2135699"/>
                <a:gd name="connsiteX27" fmla="*/ 1201644 w 2920191"/>
                <a:gd name="connsiteY27" fmla="*/ 992709 h 2135699"/>
                <a:gd name="connsiteX28" fmla="*/ 1137978 w 2920191"/>
                <a:gd name="connsiteY28" fmla="*/ 1279192 h 2135699"/>
                <a:gd name="connsiteX29" fmla="*/ 1233476 w 2920191"/>
                <a:gd name="connsiteY29" fmla="*/ 1673108 h 2135699"/>
                <a:gd name="connsiteX30" fmla="*/ 1277243 w 2920191"/>
                <a:gd name="connsiteY30" fmla="*/ 2130689 h 2135699"/>
                <a:gd name="connsiteX31" fmla="*/ 1655062 w 2920191"/>
                <a:gd name="connsiteY31" fmla="*/ 2135699 h 2135699"/>
                <a:gd name="connsiteX32" fmla="*/ 1686714 w 2920191"/>
                <a:gd name="connsiteY32" fmla="*/ 1679147 h 2135699"/>
                <a:gd name="connsiteX33" fmla="*/ 1782202 w 2920191"/>
                <a:gd name="connsiteY33" fmla="*/ 1285231 h 2135699"/>
                <a:gd name="connsiteX34" fmla="*/ 1718546 w 2920191"/>
                <a:gd name="connsiteY34" fmla="*/ 998748 h 2135699"/>
                <a:gd name="connsiteX35" fmla="*/ 1742416 w 2920191"/>
                <a:gd name="connsiteY35" fmla="*/ 879371 h 2135699"/>
                <a:gd name="connsiteX36" fmla="*/ 1933402 w 2920191"/>
                <a:gd name="connsiteY36" fmla="*/ 485455 h 2135699"/>
                <a:gd name="connsiteX37" fmla="*/ 2243764 w 2920191"/>
                <a:gd name="connsiteY37" fmla="*/ 636655 h 2135699"/>
                <a:gd name="connsiteX38" fmla="*/ 2243764 w 2920191"/>
                <a:gd name="connsiteY38" fmla="*/ 561055 h 2135699"/>
                <a:gd name="connsiteX39" fmla="*/ 1941365 w 2920191"/>
                <a:gd name="connsiteY39" fmla="*/ 401902 h 2135699"/>
                <a:gd name="connsiteX40" fmla="*/ 2112462 w 2920191"/>
                <a:gd name="connsiteY40" fmla="*/ 453622 h 2135699"/>
                <a:gd name="connsiteX41" fmla="*/ 2307429 w 2920191"/>
                <a:gd name="connsiteY41" fmla="*/ 481483 h 2135699"/>
                <a:gd name="connsiteX42" fmla="*/ 2363132 w 2920191"/>
                <a:gd name="connsiteY42" fmla="*/ 429753 h 2135699"/>
                <a:gd name="connsiteX43" fmla="*/ 2462611 w 2920191"/>
                <a:gd name="connsiteY43" fmla="*/ 370069 h 2135699"/>
                <a:gd name="connsiteX44" fmla="*/ 2554127 w 2920191"/>
                <a:gd name="connsiteY44" fmla="*/ 314367 h 2135699"/>
                <a:gd name="connsiteX45" fmla="*/ 2677466 w 2920191"/>
                <a:gd name="connsiteY45" fmla="*/ 278553 h 2135699"/>
                <a:gd name="connsiteX46" fmla="*/ 2701345 w 2920191"/>
                <a:gd name="connsiteY46" fmla="*/ 445669 h 2135699"/>
                <a:gd name="connsiteX47" fmla="*/ 2574015 w 2920191"/>
                <a:gd name="connsiteY47" fmla="*/ 465567 h 2135699"/>
                <a:gd name="connsiteX48" fmla="*/ 2669513 w 2920191"/>
                <a:gd name="connsiteY48" fmla="*/ 505353 h 2135699"/>
                <a:gd name="connsiteX49" fmla="*/ 2657578 w 2920191"/>
                <a:gd name="connsiteY49" fmla="*/ 612785 h 2135699"/>
                <a:gd name="connsiteX50" fmla="*/ 2697364 w 2920191"/>
                <a:gd name="connsiteY50" fmla="*/ 660534 h 2135699"/>
                <a:gd name="connsiteX51" fmla="*/ 2753076 w 2920191"/>
                <a:gd name="connsiteY51" fmla="*/ 720217 h 2135699"/>
                <a:gd name="connsiteX52" fmla="*/ 2796843 w 2920191"/>
                <a:gd name="connsiteY52" fmla="*/ 752050 h 2135699"/>
                <a:gd name="connsiteX53" fmla="*/ 2808778 w 2920191"/>
                <a:gd name="connsiteY53" fmla="*/ 676450 h 2135699"/>
                <a:gd name="connsiteX54" fmla="*/ 2812759 w 2920191"/>
                <a:gd name="connsiteY54" fmla="*/ 612785 h 2135699"/>
                <a:gd name="connsiteX55" fmla="*/ 2920192 w 2920191"/>
                <a:gd name="connsiteY55" fmla="*/ 358134 h 2135699"/>
                <a:gd name="connsiteX56" fmla="*/ 2729196 w 2920191"/>
                <a:gd name="connsiteY56" fmla="*/ 151223 h 2135699"/>
                <a:gd name="connsiteX57" fmla="*/ 2482499 w 2920191"/>
                <a:gd name="connsiteY57" fmla="*/ 250702 h 2135699"/>
                <a:gd name="connsiteX58" fmla="*/ 2327327 w 2920191"/>
                <a:gd name="connsiteY58" fmla="*/ 322320 h 2135699"/>
                <a:gd name="connsiteX59" fmla="*/ 2243764 w 2920191"/>
                <a:gd name="connsiteY59" fmla="*/ 421799 h 2135699"/>
                <a:gd name="connsiteX60" fmla="*/ 1961262 w 2920191"/>
                <a:gd name="connsiteY60" fmla="*/ 222851 h 2135699"/>
                <a:gd name="connsiteX61" fmla="*/ 1455932 w 2920191"/>
                <a:gd name="connsiteY61" fmla="*/ 23 h 2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20191" h="2135699">
                  <a:moveTo>
                    <a:pt x="1455932" y="23"/>
                  </a:moveTo>
                  <a:cubicBezTo>
                    <a:pt x="1272529" y="-1320"/>
                    <a:pt x="1099983" y="56725"/>
                    <a:pt x="958928" y="216812"/>
                  </a:cubicBezTo>
                  <a:cubicBezTo>
                    <a:pt x="865306" y="288554"/>
                    <a:pt x="776267" y="406235"/>
                    <a:pt x="676425" y="415760"/>
                  </a:cubicBezTo>
                  <a:cubicBezTo>
                    <a:pt x="655099" y="376070"/>
                    <a:pt x="662081" y="308080"/>
                    <a:pt x="592863" y="316291"/>
                  </a:cubicBezTo>
                  <a:cubicBezTo>
                    <a:pt x="546409" y="260760"/>
                    <a:pt x="494746" y="236528"/>
                    <a:pt x="437681" y="244663"/>
                  </a:cubicBezTo>
                  <a:cubicBezTo>
                    <a:pt x="368958" y="143993"/>
                    <a:pt x="280538" y="141783"/>
                    <a:pt x="190993" y="145193"/>
                  </a:cubicBezTo>
                  <a:cubicBezTo>
                    <a:pt x="5880" y="149870"/>
                    <a:pt x="10695" y="255083"/>
                    <a:pt x="0" y="352095"/>
                  </a:cubicBezTo>
                  <a:cubicBezTo>
                    <a:pt x="2904" y="469891"/>
                    <a:pt x="52239" y="541252"/>
                    <a:pt x="107431" y="606756"/>
                  </a:cubicBezTo>
                  <a:cubicBezTo>
                    <a:pt x="121785" y="631235"/>
                    <a:pt x="138263" y="656238"/>
                    <a:pt x="111412" y="670411"/>
                  </a:cubicBezTo>
                  <a:cubicBezTo>
                    <a:pt x="68341" y="729828"/>
                    <a:pt x="50580" y="770843"/>
                    <a:pt x="123347" y="746011"/>
                  </a:cubicBezTo>
                  <a:cubicBezTo>
                    <a:pt x="153008" y="833375"/>
                    <a:pt x="157265" y="755612"/>
                    <a:pt x="167114" y="714188"/>
                  </a:cubicBezTo>
                  <a:cubicBezTo>
                    <a:pt x="213396" y="783359"/>
                    <a:pt x="225360" y="742220"/>
                    <a:pt x="222826" y="654495"/>
                  </a:cubicBezTo>
                  <a:cubicBezTo>
                    <a:pt x="270375" y="670335"/>
                    <a:pt x="308151" y="677117"/>
                    <a:pt x="262612" y="606756"/>
                  </a:cubicBezTo>
                  <a:cubicBezTo>
                    <a:pt x="300569" y="565532"/>
                    <a:pt x="320105" y="526689"/>
                    <a:pt x="250677" y="499323"/>
                  </a:cubicBezTo>
                  <a:lnTo>
                    <a:pt x="346165" y="459528"/>
                  </a:lnTo>
                  <a:cubicBezTo>
                    <a:pt x="306217" y="445440"/>
                    <a:pt x="265679" y="433077"/>
                    <a:pt x="218844" y="439640"/>
                  </a:cubicBezTo>
                  <a:cubicBezTo>
                    <a:pt x="173039" y="438582"/>
                    <a:pt x="87957" y="278534"/>
                    <a:pt x="242714" y="272523"/>
                  </a:cubicBezTo>
                  <a:cubicBezTo>
                    <a:pt x="293206" y="270390"/>
                    <a:pt x="329125" y="290126"/>
                    <a:pt x="366063" y="308328"/>
                  </a:cubicBezTo>
                  <a:cubicBezTo>
                    <a:pt x="394876" y="345552"/>
                    <a:pt x="425270" y="365307"/>
                    <a:pt x="457579" y="364040"/>
                  </a:cubicBezTo>
                  <a:cubicBezTo>
                    <a:pt x="489135" y="358315"/>
                    <a:pt x="522006" y="373517"/>
                    <a:pt x="557058" y="423723"/>
                  </a:cubicBezTo>
                  <a:lnTo>
                    <a:pt x="612760" y="475444"/>
                  </a:lnTo>
                  <a:cubicBezTo>
                    <a:pt x="654651" y="561112"/>
                    <a:pt x="736424" y="482835"/>
                    <a:pt x="807728" y="447593"/>
                  </a:cubicBezTo>
                  <a:cubicBezTo>
                    <a:pt x="888576" y="389224"/>
                    <a:pt x="935944" y="388662"/>
                    <a:pt x="978825" y="395863"/>
                  </a:cubicBezTo>
                  <a:cubicBezTo>
                    <a:pt x="887747" y="532842"/>
                    <a:pt x="720288" y="552739"/>
                    <a:pt x="676425" y="555026"/>
                  </a:cubicBezTo>
                  <a:lnTo>
                    <a:pt x="676425" y="630625"/>
                  </a:lnTo>
                  <a:cubicBezTo>
                    <a:pt x="775866" y="626349"/>
                    <a:pt x="880375" y="563817"/>
                    <a:pt x="986779" y="479425"/>
                  </a:cubicBezTo>
                  <a:cubicBezTo>
                    <a:pt x="1038461" y="616052"/>
                    <a:pt x="1067532" y="762737"/>
                    <a:pt x="1177774" y="873342"/>
                  </a:cubicBezTo>
                  <a:cubicBezTo>
                    <a:pt x="1204739" y="909327"/>
                    <a:pt x="1209626" y="949732"/>
                    <a:pt x="1201644" y="992709"/>
                  </a:cubicBezTo>
                  <a:cubicBezTo>
                    <a:pt x="1180412" y="1088197"/>
                    <a:pt x="1141760" y="1173236"/>
                    <a:pt x="1137978" y="1279192"/>
                  </a:cubicBezTo>
                  <a:cubicBezTo>
                    <a:pt x="1152790" y="1393435"/>
                    <a:pt x="1212340" y="1541806"/>
                    <a:pt x="1233476" y="1673108"/>
                  </a:cubicBezTo>
                  <a:cubicBezTo>
                    <a:pt x="1261327" y="1825641"/>
                    <a:pt x="1270033" y="1978165"/>
                    <a:pt x="1277243" y="2130689"/>
                  </a:cubicBezTo>
                  <a:cubicBezTo>
                    <a:pt x="1396325" y="2023018"/>
                    <a:pt x="1527113" y="2032400"/>
                    <a:pt x="1655062" y="2135699"/>
                  </a:cubicBezTo>
                  <a:cubicBezTo>
                    <a:pt x="1650157" y="1984195"/>
                    <a:pt x="1658862" y="1831671"/>
                    <a:pt x="1686714" y="1679147"/>
                  </a:cubicBezTo>
                  <a:cubicBezTo>
                    <a:pt x="1707850" y="1547835"/>
                    <a:pt x="1767400" y="1399474"/>
                    <a:pt x="1782202" y="1285231"/>
                  </a:cubicBezTo>
                  <a:cubicBezTo>
                    <a:pt x="1778430" y="1179265"/>
                    <a:pt x="1739778" y="1094226"/>
                    <a:pt x="1718546" y="998748"/>
                  </a:cubicBezTo>
                  <a:cubicBezTo>
                    <a:pt x="1710564" y="955771"/>
                    <a:pt x="1715451" y="915366"/>
                    <a:pt x="1742416" y="879371"/>
                  </a:cubicBezTo>
                  <a:cubicBezTo>
                    <a:pt x="1852658" y="768766"/>
                    <a:pt x="1881729" y="622091"/>
                    <a:pt x="1933402" y="485455"/>
                  </a:cubicBezTo>
                  <a:cubicBezTo>
                    <a:pt x="2039815" y="569846"/>
                    <a:pt x="2144323" y="632378"/>
                    <a:pt x="2243764" y="636655"/>
                  </a:cubicBezTo>
                  <a:lnTo>
                    <a:pt x="2243764" y="561055"/>
                  </a:lnTo>
                  <a:cubicBezTo>
                    <a:pt x="2199902" y="558769"/>
                    <a:pt x="2032443" y="538871"/>
                    <a:pt x="1941365" y="401902"/>
                  </a:cubicBezTo>
                  <a:cubicBezTo>
                    <a:pt x="1984237" y="394691"/>
                    <a:pt x="2031614" y="395253"/>
                    <a:pt x="2112462" y="453622"/>
                  </a:cubicBezTo>
                  <a:cubicBezTo>
                    <a:pt x="2183757" y="488865"/>
                    <a:pt x="2265529" y="567141"/>
                    <a:pt x="2307429" y="481483"/>
                  </a:cubicBezTo>
                  <a:lnTo>
                    <a:pt x="2363132" y="429753"/>
                  </a:lnTo>
                  <a:cubicBezTo>
                    <a:pt x="2398184" y="379546"/>
                    <a:pt x="2431054" y="364354"/>
                    <a:pt x="2462611" y="370069"/>
                  </a:cubicBezTo>
                  <a:cubicBezTo>
                    <a:pt x="2494920" y="371336"/>
                    <a:pt x="2525314" y="351591"/>
                    <a:pt x="2554127" y="314367"/>
                  </a:cubicBezTo>
                  <a:cubicBezTo>
                    <a:pt x="2591055" y="296155"/>
                    <a:pt x="2626974" y="276419"/>
                    <a:pt x="2677466" y="278553"/>
                  </a:cubicBezTo>
                  <a:cubicBezTo>
                    <a:pt x="2832228" y="284563"/>
                    <a:pt x="2747141" y="444621"/>
                    <a:pt x="2701345" y="445669"/>
                  </a:cubicBezTo>
                  <a:cubicBezTo>
                    <a:pt x="2654501" y="439106"/>
                    <a:pt x="2613973" y="451470"/>
                    <a:pt x="2574015" y="465567"/>
                  </a:cubicBezTo>
                  <a:lnTo>
                    <a:pt x="2669513" y="505353"/>
                  </a:lnTo>
                  <a:cubicBezTo>
                    <a:pt x="2600085" y="532718"/>
                    <a:pt x="2619621" y="571561"/>
                    <a:pt x="2657578" y="612785"/>
                  </a:cubicBezTo>
                  <a:cubicBezTo>
                    <a:pt x="2612029" y="683146"/>
                    <a:pt x="2649815" y="676364"/>
                    <a:pt x="2697364" y="660534"/>
                  </a:cubicBezTo>
                  <a:cubicBezTo>
                    <a:pt x="2694830" y="748259"/>
                    <a:pt x="2706794" y="789388"/>
                    <a:pt x="2753076" y="720217"/>
                  </a:cubicBezTo>
                  <a:cubicBezTo>
                    <a:pt x="2762925" y="761642"/>
                    <a:pt x="2767182" y="839404"/>
                    <a:pt x="2796843" y="752050"/>
                  </a:cubicBezTo>
                  <a:cubicBezTo>
                    <a:pt x="2869604" y="776872"/>
                    <a:pt x="2851850" y="735867"/>
                    <a:pt x="2808778" y="676450"/>
                  </a:cubicBezTo>
                  <a:cubicBezTo>
                    <a:pt x="2781927" y="662267"/>
                    <a:pt x="2798396" y="637264"/>
                    <a:pt x="2812759" y="612785"/>
                  </a:cubicBezTo>
                  <a:cubicBezTo>
                    <a:pt x="2867947" y="547282"/>
                    <a:pt x="2917287" y="475920"/>
                    <a:pt x="2920192" y="358134"/>
                  </a:cubicBezTo>
                  <a:cubicBezTo>
                    <a:pt x="2909495" y="261122"/>
                    <a:pt x="2914305" y="155899"/>
                    <a:pt x="2729196" y="151223"/>
                  </a:cubicBezTo>
                  <a:cubicBezTo>
                    <a:pt x="2639652" y="147822"/>
                    <a:pt x="2551231" y="150022"/>
                    <a:pt x="2482499" y="250702"/>
                  </a:cubicBezTo>
                  <a:cubicBezTo>
                    <a:pt x="2425444" y="242558"/>
                    <a:pt x="2373771" y="266799"/>
                    <a:pt x="2327327" y="322320"/>
                  </a:cubicBezTo>
                  <a:cubicBezTo>
                    <a:pt x="2258109" y="314119"/>
                    <a:pt x="2265091" y="382109"/>
                    <a:pt x="2243764" y="421799"/>
                  </a:cubicBezTo>
                  <a:cubicBezTo>
                    <a:pt x="2143914" y="412265"/>
                    <a:pt x="2054884" y="294593"/>
                    <a:pt x="1961262" y="222851"/>
                  </a:cubicBezTo>
                  <a:cubicBezTo>
                    <a:pt x="1820207" y="62754"/>
                    <a:pt x="1649471" y="2909"/>
                    <a:pt x="1455932" y="23"/>
                  </a:cubicBezTo>
                  <a:close/>
                </a:path>
              </a:pathLst>
            </a:custGeom>
            <a:solidFill>
              <a:srgbClr val="F1E7E7"/>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9" name="Freeform: Shape 8">
              <a:extLst>
                <a:ext uri="{FF2B5EF4-FFF2-40B4-BE49-F238E27FC236}">
                  <a16:creationId xmlns:a16="http://schemas.microsoft.com/office/drawing/2014/main" id="{1ABCF12C-84C6-BA13-70FF-A90C5DC2851E}"/>
                </a:ext>
              </a:extLst>
            </p:cNvPr>
            <p:cNvSpPr/>
            <p:nvPr/>
          </p:nvSpPr>
          <p:spPr>
            <a:xfrm>
              <a:off x="1939723" y="3172130"/>
              <a:ext cx="1174440" cy="1321562"/>
            </a:xfrm>
            <a:custGeom>
              <a:avLst/>
              <a:gdLst>
                <a:gd name="connsiteX0" fmla="*/ 70445 w 905263"/>
                <a:gd name="connsiteY0" fmla="*/ 23425 h 1073758"/>
                <a:gd name="connsiteX1" fmla="*/ 81561 w 905263"/>
                <a:gd name="connsiteY1" fmla="*/ 1194 h 1073758"/>
                <a:gd name="connsiteX2" fmla="*/ 858715 w 905263"/>
                <a:gd name="connsiteY2" fmla="*/ 10985 h 1073758"/>
                <a:gd name="connsiteX3" fmla="*/ 905264 w 905263"/>
                <a:gd name="connsiteY3" fmla="*/ 29454 h 1073758"/>
                <a:gd name="connsiteX4" fmla="*/ 644069 w 905263"/>
                <a:gd name="connsiteY4" fmla="*/ 262865 h 1073758"/>
                <a:gd name="connsiteX5" fmla="*/ 521806 w 905263"/>
                <a:gd name="connsiteY5" fmla="*/ 551853 h 1073758"/>
                <a:gd name="connsiteX6" fmla="*/ 516253 w 905263"/>
                <a:gd name="connsiteY6" fmla="*/ 685232 h 1073758"/>
                <a:gd name="connsiteX7" fmla="*/ 527359 w 905263"/>
                <a:gd name="connsiteY7" fmla="*/ 801932 h 1073758"/>
                <a:gd name="connsiteX8" fmla="*/ 521806 w 905263"/>
                <a:gd name="connsiteY8" fmla="*/ 1024226 h 1073758"/>
                <a:gd name="connsiteX9" fmla="*/ 453912 w 905263"/>
                <a:gd name="connsiteY9" fmla="*/ 1018197 h 1073758"/>
                <a:gd name="connsiteX10" fmla="*/ 448349 w 905263"/>
                <a:gd name="connsiteY10" fmla="*/ 795903 h 1073758"/>
                <a:gd name="connsiteX11" fmla="*/ 459465 w 905263"/>
                <a:gd name="connsiteY11" fmla="*/ 679193 h 1073758"/>
                <a:gd name="connsiteX12" fmla="*/ 453912 w 905263"/>
                <a:gd name="connsiteY12" fmla="*/ 545814 h 1073758"/>
                <a:gd name="connsiteX13" fmla="*/ 331649 w 905263"/>
                <a:gd name="connsiteY13" fmla="*/ 256835 h 1073758"/>
                <a:gd name="connsiteX14" fmla="*/ 70445 w 905263"/>
                <a:gd name="connsiteY14" fmla="*/ 23425 h 107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263" h="1073758">
                  <a:moveTo>
                    <a:pt x="70445" y="23425"/>
                  </a:moveTo>
                  <a:cubicBezTo>
                    <a:pt x="-94299" y="-7769"/>
                    <a:pt x="81561" y="1194"/>
                    <a:pt x="81561" y="1194"/>
                  </a:cubicBezTo>
                  <a:lnTo>
                    <a:pt x="858715" y="10985"/>
                  </a:lnTo>
                  <a:lnTo>
                    <a:pt x="905264" y="29454"/>
                  </a:lnTo>
                  <a:cubicBezTo>
                    <a:pt x="740519" y="60649"/>
                    <a:pt x="660690" y="142792"/>
                    <a:pt x="644069" y="262865"/>
                  </a:cubicBezTo>
                  <a:cubicBezTo>
                    <a:pt x="610722" y="364753"/>
                    <a:pt x="525511" y="477749"/>
                    <a:pt x="521806" y="551853"/>
                  </a:cubicBezTo>
                  <a:lnTo>
                    <a:pt x="516253" y="685232"/>
                  </a:lnTo>
                  <a:cubicBezTo>
                    <a:pt x="514415" y="721360"/>
                    <a:pt x="501689" y="752050"/>
                    <a:pt x="527359" y="801932"/>
                  </a:cubicBezTo>
                  <a:cubicBezTo>
                    <a:pt x="545723" y="886133"/>
                    <a:pt x="531988" y="954294"/>
                    <a:pt x="521806" y="1024226"/>
                  </a:cubicBezTo>
                  <a:cubicBezTo>
                    <a:pt x="511624" y="1094159"/>
                    <a:pt x="464094" y="1088130"/>
                    <a:pt x="453912" y="1018197"/>
                  </a:cubicBezTo>
                  <a:cubicBezTo>
                    <a:pt x="443730" y="948265"/>
                    <a:pt x="429995" y="880104"/>
                    <a:pt x="448349" y="795903"/>
                  </a:cubicBezTo>
                  <a:cubicBezTo>
                    <a:pt x="474029" y="746011"/>
                    <a:pt x="461303" y="715331"/>
                    <a:pt x="459465" y="679193"/>
                  </a:cubicBezTo>
                  <a:lnTo>
                    <a:pt x="453912" y="545814"/>
                  </a:lnTo>
                  <a:cubicBezTo>
                    <a:pt x="450207" y="471719"/>
                    <a:pt x="364987" y="358715"/>
                    <a:pt x="331649" y="256835"/>
                  </a:cubicBezTo>
                  <a:cubicBezTo>
                    <a:pt x="315018" y="136763"/>
                    <a:pt x="235199" y="54619"/>
                    <a:pt x="70445" y="23425"/>
                  </a:cubicBezTo>
                  <a:close/>
                </a:path>
              </a:pathLst>
            </a:custGeom>
            <a:solidFill>
              <a:srgbClr val="F3D7D7"/>
            </a:solidFill>
            <a:ln w="15570" cap="flat">
              <a:solidFill>
                <a:srgbClr val="B7B7B7"/>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1" name="Freeform: Shape 10">
              <a:extLst>
                <a:ext uri="{FF2B5EF4-FFF2-40B4-BE49-F238E27FC236}">
                  <a16:creationId xmlns:a16="http://schemas.microsoft.com/office/drawing/2014/main" id="{705FD63E-6A06-B646-5366-881F26208895}"/>
                </a:ext>
              </a:extLst>
            </p:cNvPr>
            <p:cNvSpPr/>
            <p:nvPr/>
          </p:nvSpPr>
          <p:spPr>
            <a:xfrm>
              <a:off x="1018079" y="3337759"/>
              <a:ext cx="616096" cy="445965"/>
            </a:xfrm>
            <a:custGeom>
              <a:avLst/>
              <a:gdLst>
                <a:gd name="connsiteX0" fmla="*/ 474889 w 474889"/>
                <a:gd name="connsiteY0" fmla="*/ 196148 h 295619"/>
                <a:gd name="connsiteX1" fmla="*/ 264730 w 474889"/>
                <a:gd name="connsiteY1" fmla="*/ 281607 h 295619"/>
                <a:gd name="connsiteX2" fmla="*/ 107815 w 474889"/>
                <a:gd name="connsiteY2" fmla="*/ 239573 h 295619"/>
                <a:gd name="connsiteX3" fmla="*/ 11146 w 474889"/>
                <a:gd name="connsiteY3" fmla="*/ 183537 h 295619"/>
                <a:gd name="connsiteX4" fmla="*/ 19547 w 474889"/>
                <a:gd name="connsiteY4" fmla="*/ 71457 h 295619"/>
                <a:gd name="connsiteX5" fmla="*/ 110615 w 474889"/>
                <a:gd name="connsiteY5" fmla="*/ 0 h 295619"/>
                <a:gd name="connsiteX6" fmla="*/ 207284 w 474889"/>
                <a:gd name="connsiteY6" fmla="*/ 35023 h 295619"/>
                <a:gd name="connsiteX7" fmla="*/ 347388 w 474889"/>
                <a:gd name="connsiteY7" fmla="*/ 98069 h 295619"/>
                <a:gd name="connsiteX8" fmla="*/ 448267 w 474889"/>
                <a:gd name="connsiteY8" fmla="*/ 155515 h 295619"/>
                <a:gd name="connsiteX9" fmla="*/ 474889 w 474889"/>
                <a:gd name="connsiteY9" fmla="*/ 196148 h 29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9" h="295619">
                  <a:moveTo>
                    <a:pt x="474889" y="196148"/>
                  </a:moveTo>
                  <a:cubicBezTo>
                    <a:pt x="430455" y="256937"/>
                    <a:pt x="392365" y="325726"/>
                    <a:pt x="264730" y="281607"/>
                  </a:cubicBezTo>
                  <a:cubicBezTo>
                    <a:pt x="209618" y="278816"/>
                    <a:pt x="152249" y="285074"/>
                    <a:pt x="107815" y="239573"/>
                  </a:cubicBezTo>
                  <a:cubicBezTo>
                    <a:pt x="64848" y="204283"/>
                    <a:pt x="54103" y="193034"/>
                    <a:pt x="11146" y="183537"/>
                  </a:cubicBezTo>
                  <a:cubicBezTo>
                    <a:pt x="-6685" y="133693"/>
                    <a:pt x="-2570" y="99508"/>
                    <a:pt x="19547" y="71457"/>
                  </a:cubicBezTo>
                  <a:cubicBezTo>
                    <a:pt x="51427" y="29261"/>
                    <a:pt x="76563" y="19298"/>
                    <a:pt x="110615" y="0"/>
                  </a:cubicBezTo>
                  <a:cubicBezTo>
                    <a:pt x="142838" y="7115"/>
                    <a:pt x="175061" y="-5801"/>
                    <a:pt x="207284" y="35023"/>
                  </a:cubicBezTo>
                  <a:cubicBezTo>
                    <a:pt x="263739" y="26803"/>
                    <a:pt x="309612" y="50283"/>
                    <a:pt x="347388" y="98069"/>
                  </a:cubicBezTo>
                  <a:cubicBezTo>
                    <a:pt x="393365" y="104870"/>
                    <a:pt x="432141" y="118872"/>
                    <a:pt x="448267" y="155515"/>
                  </a:cubicBezTo>
                  <a:cubicBezTo>
                    <a:pt x="464821" y="165221"/>
                    <a:pt x="473270" y="178975"/>
                    <a:pt x="474889"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3" name="Freeform: Shape 12">
              <a:extLst>
                <a:ext uri="{FF2B5EF4-FFF2-40B4-BE49-F238E27FC236}">
                  <a16:creationId xmlns:a16="http://schemas.microsoft.com/office/drawing/2014/main" id="{80ABB441-E066-0F61-FC8E-F12898DD2712}"/>
                </a:ext>
              </a:extLst>
            </p:cNvPr>
            <p:cNvSpPr/>
            <p:nvPr/>
          </p:nvSpPr>
          <p:spPr>
            <a:xfrm>
              <a:off x="2237110" y="4363708"/>
              <a:ext cx="671070" cy="1028952"/>
            </a:xfrm>
            <a:custGeom>
              <a:avLst/>
              <a:gdLst>
                <a:gd name="connsiteX0" fmla="*/ 253679 w 517263"/>
                <a:gd name="connsiteY0" fmla="*/ 28295 h 836015"/>
                <a:gd name="connsiteX1" fmla="*/ 146875 w 517263"/>
                <a:gd name="connsiteY1" fmla="*/ 61166 h 836015"/>
                <a:gd name="connsiteX2" fmla="*/ 35728 w 517263"/>
                <a:gd name="connsiteY2" fmla="*/ 34 h 836015"/>
                <a:gd name="connsiteX3" fmla="*/ 2314 w 517263"/>
                <a:gd name="connsiteY3" fmla="*/ 40078 h 836015"/>
                <a:gd name="connsiteX4" fmla="*/ 71285 w 517263"/>
                <a:gd name="connsiteY4" fmla="*/ 173456 h 836015"/>
                <a:gd name="connsiteX5" fmla="*/ 93592 w 517263"/>
                <a:gd name="connsiteY5" fmla="*/ 500202 h 836015"/>
                <a:gd name="connsiteX6" fmla="*/ 133483 w 517263"/>
                <a:gd name="connsiteY6" fmla="*/ 742518 h 836015"/>
                <a:gd name="connsiteX7" fmla="*/ 105632 w 517263"/>
                <a:gd name="connsiteY7" fmla="*/ 836015 h 836015"/>
                <a:gd name="connsiteX8" fmla="*/ 409546 w 517263"/>
                <a:gd name="connsiteY8" fmla="*/ 835901 h 836015"/>
                <a:gd name="connsiteX9" fmla="*/ 383781 w 517263"/>
                <a:gd name="connsiteY9" fmla="*/ 748547 h 836015"/>
                <a:gd name="connsiteX10" fmla="*/ 423671 w 517263"/>
                <a:gd name="connsiteY10" fmla="*/ 506231 h 836015"/>
                <a:gd name="connsiteX11" fmla="*/ 445979 w 517263"/>
                <a:gd name="connsiteY11" fmla="*/ 179486 h 836015"/>
                <a:gd name="connsiteX12" fmla="*/ 514950 w 517263"/>
                <a:gd name="connsiteY12" fmla="*/ 46107 h 836015"/>
                <a:gd name="connsiteX13" fmla="*/ 481526 w 517263"/>
                <a:gd name="connsiteY13" fmla="*/ 6064 h 836015"/>
                <a:gd name="connsiteX14" fmla="*/ 370379 w 517263"/>
                <a:gd name="connsiteY14" fmla="*/ 67195 h 836015"/>
                <a:gd name="connsiteX15" fmla="*/ 253679 w 517263"/>
                <a:gd name="connsiteY15" fmla="*/ 28295 h 83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263" h="836015">
                  <a:moveTo>
                    <a:pt x="253679" y="28295"/>
                  </a:moveTo>
                  <a:cubicBezTo>
                    <a:pt x="212102" y="16351"/>
                    <a:pt x="199120" y="67110"/>
                    <a:pt x="146875" y="61166"/>
                  </a:cubicBezTo>
                  <a:cubicBezTo>
                    <a:pt x="106222" y="53413"/>
                    <a:pt x="64960" y="47783"/>
                    <a:pt x="35728" y="34"/>
                  </a:cubicBezTo>
                  <a:cubicBezTo>
                    <a:pt x="13173" y="-623"/>
                    <a:pt x="-6963" y="7969"/>
                    <a:pt x="2314" y="40078"/>
                  </a:cubicBezTo>
                  <a:cubicBezTo>
                    <a:pt x="36318" y="58394"/>
                    <a:pt x="58902" y="118516"/>
                    <a:pt x="71285" y="173456"/>
                  </a:cubicBezTo>
                  <a:cubicBezTo>
                    <a:pt x="87601" y="282365"/>
                    <a:pt x="100536" y="391284"/>
                    <a:pt x="93592" y="500202"/>
                  </a:cubicBezTo>
                  <a:cubicBezTo>
                    <a:pt x="119338" y="584784"/>
                    <a:pt x="137150" y="663813"/>
                    <a:pt x="133483" y="742518"/>
                  </a:cubicBezTo>
                  <a:cubicBezTo>
                    <a:pt x="109127" y="776655"/>
                    <a:pt x="94811" y="825319"/>
                    <a:pt x="105632" y="836015"/>
                  </a:cubicBezTo>
                  <a:cubicBezTo>
                    <a:pt x="197957" y="772360"/>
                    <a:pt x="307933" y="768492"/>
                    <a:pt x="409546" y="835901"/>
                  </a:cubicBezTo>
                  <a:cubicBezTo>
                    <a:pt x="419328" y="821566"/>
                    <a:pt x="408136" y="782685"/>
                    <a:pt x="383781" y="748547"/>
                  </a:cubicBezTo>
                  <a:cubicBezTo>
                    <a:pt x="380114" y="669842"/>
                    <a:pt x="397925" y="590813"/>
                    <a:pt x="423671" y="506231"/>
                  </a:cubicBezTo>
                  <a:cubicBezTo>
                    <a:pt x="416728" y="397313"/>
                    <a:pt x="429663" y="288404"/>
                    <a:pt x="445979" y="179486"/>
                  </a:cubicBezTo>
                  <a:cubicBezTo>
                    <a:pt x="458362" y="124545"/>
                    <a:pt x="480945" y="64424"/>
                    <a:pt x="514950" y="46107"/>
                  </a:cubicBezTo>
                  <a:cubicBezTo>
                    <a:pt x="524227" y="14008"/>
                    <a:pt x="504091" y="5407"/>
                    <a:pt x="481526" y="6064"/>
                  </a:cubicBezTo>
                  <a:cubicBezTo>
                    <a:pt x="452304" y="53813"/>
                    <a:pt x="411041" y="59451"/>
                    <a:pt x="370379" y="67195"/>
                  </a:cubicBezTo>
                  <a:cubicBezTo>
                    <a:pt x="318134" y="73139"/>
                    <a:pt x="305161" y="22390"/>
                    <a:pt x="253679" y="28295"/>
                  </a:cubicBezTo>
                  <a:close/>
                </a:path>
              </a:pathLst>
            </a:custGeom>
            <a:solidFill>
              <a:srgbClr val="E9BABA"/>
            </a:solidFill>
            <a:ln w="9525" cap="flat">
              <a:no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5" name="Freeform: Shape 14">
              <a:extLst>
                <a:ext uri="{FF2B5EF4-FFF2-40B4-BE49-F238E27FC236}">
                  <a16:creationId xmlns:a16="http://schemas.microsoft.com/office/drawing/2014/main" id="{68FE8DC5-2AED-A73A-4F47-B6FD0F51B046}"/>
                </a:ext>
              </a:extLst>
            </p:cNvPr>
            <p:cNvSpPr/>
            <p:nvPr/>
          </p:nvSpPr>
          <p:spPr>
            <a:xfrm>
              <a:off x="3511116" y="3345180"/>
              <a:ext cx="616095" cy="438544"/>
            </a:xfrm>
            <a:custGeom>
              <a:avLst/>
              <a:gdLst>
                <a:gd name="connsiteX0" fmla="*/ 0 w 474888"/>
                <a:gd name="connsiteY0" fmla="*/ 196148 h 295624"/>
                <a:gd name="connsiteX1" fmla="*/ 210160 w 474888"/>
                <a:gd name="connsiteY1" fmla="*/ 281616 h 295624"/>
                <a:gd name="connsiteX2" fmla="*/ 367074 w 474888"/>
                <a:gd name="connsiteY2" fmla="*/ 239582 h 295624"/>
                <a:gd name="connsiteX3" fmla="*/ 463744 w 474888"/>
                <a:gd name="connsiteY3" fmla="*/ 183537 h 295624"/>
                <a:gd name="connsiteX4" fmla="*/ 455333 w 474888"/>
                <a:gd name="connsiteY4" fmla="*/ 71457 h 295624"/>
                <a:gd name="connsiteX5" fmla="*/ 364274 w 474888"/>
                <a:gd name="connsiteY5" fmla="*/ 0 h 295624"/>
                <a:gd name="connsiteX6" fmla="*/ 267595 w 474888"/>
                <a:gd name="connsiteY6" fmla="*/ 35033 h 295624"/>
                <a:gd name="connsiteX7" fmla="*/ 127492 w 474888"/>
                <a:gd name="connsiteY7" fmla="*/ 98079 h 295624"/>
                <a:gd name="connsiteX8" fmla="*/ 26622 w 474888"/>
                <a:gd name="connsiteY8" fmla="*/ 155515 h 295624"/>
                <a:gd name="connsiteX9" fmla="*/ 0 w 474888"/>
                <a:gd name="connsiteY9" fmla="*/ 196148 h 2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8" h="295624">
                  <a:moveTo>
                    <a:pt x="0" y="196148"/>
                  </a:moveTo>
                  <a:cubicBezTo>
                    <a:pt x="44434" y="256946"/>
                    <a:pt x="82525" y="325726"/>
                    <a:pt x="210160" y="281616"/>
                  </a:cubicBezTo>
                  <a:cubicBezTo>
                    <a:pt x="265262" y="278816"/>
                    <a:pt x="322640" y="285074"/>
                    <a:pt x="367074" y="239582"/>
                  </a:cubicBezTo>
                  <a:cubicBezTo>
                    <a:pt x="410042" y="204283"/>
                    <a:pt x="420776" y="193043"/>
                    <a:pt x="463744" y="183537"/>
                  </a:cubicBezTo>
                  <a:cubicBezTo>
                    <a:pt x="481574" y="133693"/>
                    <a:pt x="477460" y="99508"/>
                    <a:pt x="455333" y="71457"/>
                  </a:cubicBezTo>
                  <a:cubicBezTo>
                    <a:pt x="423462" y="29261"/>
                    <a:pt x="398326" y="19298"/>
                    <a:pt x="364274" y="0"/>
                  </a:cubicBezTo>
                  <a:cubicBezTo>
                    <a:pt x="332051" y="7115"/>
                    <a:pt x="299818" y="-5791"/>
                    <a:pt x="267595" y="35033"/>
                  </a:cubicBezTo>
                  <a:cubicBezTo>
                    <a:pt x="211150" y="26803"/>
                    <a:pt x="165268" y="50282"/>
                    <a:pt x="127492" y="98079"/>
                  </a:cubicBezTo>
                  <a:cubicBezTo>
                    <a:pt x="81524" y="104870"/>
                    <a:pt x="42748" y="118872"/>
                    <a:pt x="26622" y="155515"/>
                  </a:cubicBezTo>
                  <a:cubicBezTo>
                    <a:pt x="10058" y="165221"/>
                    <a:pt x="1619" y="178975"/>
                    <a:pt x="0"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grpSp>
      <p:sp>
        <p:nvSpPr>
          <p:cNvPr id="71" name="TextBox 70">
            <a:extLst>
              <a:ext uri="{FF2B5EF4-FFF2-40B4-BE49-F238E27FC236}">
                <a16:creationId xmlns:a16="http://schemas.microsoft.com/office/drawing/2014/main" id="{33D8EB8A-C2E0-4246-CF08-36F444599948}"/>
              </a:ext>
            </a:extLst>
          </p:cNvPr>
          <p:cNvSpPr txBox="1"/>
          <p:nvPr/>
        </p:nvSpPr>
        <p:spPr>
          <a:xfrm flipH="1">
            <a:off x="5111607" y="4611549"/>
            <a:ext cx="10985493" cy="120032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solidFill>
                  <a:srgbClr val="4472C4"/>
                </a:solidFill>
              </a:rPr>
              <a:t>De/undifferentiated endometrial carcinoma (SMARCA4/B1, ARID1A/B)</a:t>
            </a:r>
          </a:p>
          <a:p>
            <a:r>
              <a:rPr lang="en-US" sz="2400" dirty="0">
                <a:solidFill>
                  <a:srgbClr val="4472C4"/>
                </a:solidFill>
              </a:rPr>
              <a:t>Clear cell/endometrioid carcinoma (ARID1A)</a:t>
            </a:r>
          </a:p>
          <a:p>
            <a:r>
              <a:rPr lang="en-US" sz="2400" dirty="0">
                <a:solidFill>
                  <a:srgbClr val="4472C4"/>
                </a:solidFill>
              </a:rPr>
              <a:t>SMARCA4-deficient uterine sarcoma</a:t>
            </a:r>
          </a:p>
        </p:txBody>
      </p:sp>
      <p:sp>
        <p:nvSpPr>
          <p:cNvPr id="4" name="Cloud 3">
            <a:extLst>
              <a:ext uri="{FF2B5EF4-FFF2-40B4-BE49-F238E27FC236}">
                <a16:creationId xmlns:a16="http://schemas.microsoft.com/office/drawing/2014/main" id="{47AE3320-520C-CDD4-B932-B31B0354EB62}"/>
              </a:ext>
            </a:extLst>
          </p:cNvPr>
          <p:cNvSpPr/>
          <p:nvPr/>
        </p:nvSpPr>
        <p:spPr>
          <a:xfrm>
            <a:off x="5967731" y="3591622"/>
            <a:ext cx="691668" cy="590309"/>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6" name="Cloud 5">
            <a:extLst>
              <a:ext uri="{FF2B5EF4-FFF2-40B4-BE49-F238E27FC236}">
                <a16:creationId xmlns:a16="http://schemas.microsoft.com/office/drawing/2014/main" id="{C23D7937-06F5-9CD8-AB93-093613223286}"/>
              </a:ext>
            </a:extLst>
          </p:cNvPr>
          <p:cNvSpPr/>
          <p:nvPr/>
        </p:nvSpPr>
        <p:spPr>
          <a:xfrm>
            <a:off x="4104416" y="4002031"/>
            <a:ext cx="691668" cy="59030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7" name="Cloud 6">
            <a:extLst>
              <a:ext uri="{FF2B5EF4-FFF2-40B4-BE49-F238E27FC236}">
                <a16:creationId xmlns:a16="http://schemas.microsoft.com/office/drawing/2014/main" id="{EE332DBE-77DC-9367-FE36-40C3F29D8C1E}"/>
              </a:ext>
            </a:extLst>
          </p:cNvPr>
          <p:cNvSpPr/>
          <p:nvPr/>
        </p:nvSpPr>
        <p:spPr>
          <a:xfrm>
            <a:off x="4031280" y="7316080"/>
            <a:ext cx="691668" cy="590309"/>
          </a:xfrm>
          <a:prstGeom prst="cloud">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0" name="TextBox 9">
            <a:extLst>
              <a:ext uri="{FF2B5EF4-FFF2-40B4-BE49-F238E27FC236}">
                <a16:creationId xmlns:a16="http://schemas.microsoft.com/office/drawing/2014/main" id="{4FA0AF16-AC8F-FBC3-A582-E8188FBA8917}"/>
              </a:ext>
            </a:extLst>
          </p:cNvPr>
          <p:cNvSpPr txBox="1"/>
          <p:nvPr/>
        </p:nvSpPr>
        <p:spPr>
          <a:xfrm flipH="1">
            <a:off x="7655804" y="2178773"/>
            <a:ext cx="10468139" cy="15696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solidFill>
                  <a:srgbClr val="FF0000"/>
                </a:solidFill>
              </a:rPr>
              <a:t>Small cell carcinoma of the ovary, hypercalcemic type (SMARCA4)</a:t>
            </a:r>
          </a:p>
          <a:p>
            <a:r>
              <a:rPr lang="en-US" sz="2400" dirty="0">
                <a:solidFill>
                  <a:srgbClr val="FF0000"/>
                </a:solidFill>
              </a:rPr>
              <a:t>De/undifferentiated ovarian carcinoma (SMARCA4/B1, ARID1A/B)</a:t>
            </a:r>
          </a:p>
          <a:p>
            <a:r>
              <a:rPr lang="en-US" sz="2400" dirty="0">
                <a:solidFill>
                  <a:srgbClr val="FF0000"/>
                </a:solidFill>
              </a:rPr>
              <a:t>Clear cell/endometrioid carcinoma (ARID1A)</a:t>
            </a:r>
          </a:p>
          <a:p>
            <a:r>
              <a:rPr lang="en-US" sz="2400" dirty="0">
                <a:solidFill>
                  <a:srgbClr val="FF0000"/>
                </a:solidFill>
              </a:rPr>
              <a:t>Anaplastic ca in mucinous tumors (SMARCA4, ARID1A, SMARCB1)</a:t>
            </a:r>
          </a:p>
        </p:txBody>
      </p:sp>
      <p:sp>
        <p:nvSpPr>
          <p:cNvPr id="12" name="TextBox 11">
            <a:extLst>
              <a:ext uri="{FF2B5EF4-FFF2-40B4-BE49-F238E27FC236}">
                <a16:creationId xmlns:a16="http://schemas.microsoft.com/office/drawing/2014/main" id="{1BB76028-3104-08DA-55FE-57D688AF9CD7}"/>
              </a:ext>
            </a:extLst>
          </p:cNvPr>
          <p:cNvSpPr txBox="1"/>
          <p:nvPr/>
        </p:nvSpPr>
        <p:spPr>
          <a:xfrm flipH="1">
            <a:off x="4965476" y="7351595"/>
            <a:ext cx="10114056" cy="15696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solidFill>
                  <a:srgbClr val="7030A0"/>
                </a:solidFill>
              </a:rPr>
              <a:t>Proximal-type epithelioid sarcoma (SMARCB1)</a:t>
            </a:r>
          </a:p>
          <a:p>
            <a:r>
              <a:rPr lang="en-US" sz="2400" dirty="0">
                <a:solidFill>
                  <a:srgbClr val="7030A0"/>
                </a:solidFill>
              </a:rPr>
              <a:t>Myoepithelial carcinoma (SMARCB1)</a:t>
            </a:r>
          </a:p>
          <a:p>
            <a:r>
              <a:rPr lang="en-US" sz="2400" dirty="0">
                <a:solidFill>
                  <a:srgbClr val="7030A0"/>
                </a:solidFill>
              </a:rPr>
              <a:t>Myoepithelioma-like tumor of the vulvar region (SMARCB1)</a:t>
            </a:r>
          </a:p>
          <a:p>
            <a:r>
              <a:rPr lang="en-US" sz="2400" dirty="0">
                <a:solidFill>
                  <a:srgbClr val="7030A0"/>
                </a:solidFill>
              </a:rPr>
              <a:t>Vulvar yolk sac tumors (SMARCB1)</a:t>
            </a:r>
          </a:p>
        </p:txBody>
      </p:sp>
    </p:spTree>
    <p:extLst>
      <p:ext uri="{BB962C8B-B14F-4D97-AF65-F5344CB8AC3E}">
        <p14:creationId xmlns:p14="http://schemas.microsoft.com/office/powerpoint/2010/main" val="43989991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84A0-7FB4-4B00-D149-0D9AAE744010}"/>
              </a:ext>
            </a:extLst>
          </p:cNvPr>
          <p:cNvSpPr>
            <a:spLocks noGrp="1"/>
          </p:cNvSpPr>
          <p:nvPr>
            <p:ph type="title"/>
          </p:nvPr>
        </p:nvSpPr>
        <p:spPr>
          <a:xfrm>
            <a:off x="1330943" y="191152"/>
            <a:ext cx="15773400" cy="1021596"/>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SWI/SNF mutations may be early or late events</a:t>
            </a:r>
          </a:p>
        </p:txBody>
      </p:sp>
      <p:graphicFrame>
        <p:nvGraphicFramePr>
          <p:cNvPr id="4" name="Table 4">
            <a:extLst>
              <a:ext uri="{FF2B5EF4-FFF2-40B4-BE49-F238E27FC236}">
                <a16:creationId xmlns:a16="http://schemas.microsoft.com/office/drawing/2014/main" id="{324BDA94-BF93-54D8-8332-C5112760B031}"/>
              </a:ext>
            </a:extLst>
          </p:cNvPr>
          <p:cNvGraphicFramePr>
            <a:graphicFrameLocks noGrp="1"/>
          </p:cNvGraphicFramePr>
          <p:nvPr>
            <p:ph idx="1"/>
          </p:nvPr>
        </p:nvGraphicFramePr>
        <p:xfrm>
          <a:off x="716890" y="1212748"/>
          <a:ext cx="16854221" cy="8800982"/>
        </p:xfrm>
        <a:graphic>
          <a:graphicData uri="http://schemas.openxmlformats.org/drawingml/2006/table">
            <a:tbl>
              <a:tblPr firstRow="1" firstCol="1" bandRow="1">
                <a:tableStyleId>{5C22544A-7EE6-4342-B048-85BDC9FD1C3A}</a:tableStyleId>
              </a:tblPr>
              <a:tblGrid>
                <a:gridCol w="4430390">
                  <a:extLst>
                    <a:ext uri="{9D8B030D-6E8A-4147-A177-3AD203B41FA5}">
                      <a16:colId xmlns:a16="http://schemas.microsoft.com/office/drawing/2014/main" val="3620569866"/>
                    </a:ext>
                  </a:extLst>
                </a:gridCol>
                <a:gridCol w="6805758">
                  <a:extLst>
                    <a:ext uri="{9D8B030D-6E8A-4147-A177-3AD203B41FA5}">
                      <a16:colId xmlns:a16="http://schemas.microsoft.com/office/drawing/2014/main" val="1485450858"/>
                    </a:ext>
                  </a:extLst>
                </a:gridCol>
                <a:gridCol w="5618073">
                  <a:extLst>
                    <a:ext uri="{9D8B030D-6E8A-4147-A177-3AD203B41FA5}">
                      <a16:colId xmlns:a16="http://schemas.microsoft.com/office/drawing/2014/main" val="3975055699"/>
                    </a:ext>
                  </a:extLst>
                </a:gridCol>
              </a:tblGrid>
              <a:tr h="1387332">
                <a:tc>
                  <a:txBody>
                    <a:bodyPr/>
                    <a:lstStyle/>
                    <a:p>
                      <a:pPr algn="ctr"/>
                      <a:endParaRPr lang="en-US" sz="3300" dirty="0"/>
                    </a:p>
                  </a:txBody>
                  <a:tcPr marL="137160" marR="137160" marT="68580" marB="68580" anchor="ctr"/>
                </a:tc>
                <a:tc>
                  <a:txBody>
                    <a:bodyPr/>
                    <a:lstStyle/>
                    <a:p>
                      <a:pPr algn="ctr"/>
                      <a:r>
                        <a:rPr lang="en-US" sz="3300" dirty="0">
                          <a:latin typeface="Segoe UI Semibold" panose="020B0702040204020203" pitchFamily="34" charset="0"/>
                          <a:cs typeface="Segoe UI Semibold" panose="020B0702040204020203" pitchFamily="34" charset="0"/>
                        </a:rPr>
                        <a:t>Early event</a:t>
                      </a:r>
                    </a:p>
                  </a:txBody>
                  <a:tcPr marL="137160" marR="137160" marT="68580" marB="68580" anchor="ctr"/>
                </a:tc>
                <a:tc>
                  <a:txBody>
                    <a:bodyPr/>
                    <a:lstStyle/>
                    <a:p>
                      <a:pPr algn="ctr"/>
                      <a:r>
                        <a:rPr lang="en-US" sz="3300" dirty="0">
                          <a:latin typeface="Segoe UI Semibold" panose="020B0702040204020203" pitchFamily="34" charset="0"/>
                          <a:cs typeface="Segoe UI Semibold" panose="020B0702040204020203" pitchFamily="34" charset="0"/>
                        </a:rPr>
                        <a:t>Late event</a:t>
                      </a:r>
                    </a:p>
                  </a:txBody>
                  <a:tcPr marL="137160" marR="137160" marT="68580" marB="68580" anchor="ctr"/>
                </a:tc>
                <a:extLst>
                  <a:ext uri="{0D108BD9-81ED-4DB2-BD59-A6C34878D82A}">
                    <a16:rowId xmlns:a16="http://schemas.microsoft.com/office/drawing/2014/main" val="3025499990"/>
                  </a:ext>
                </a:extLst>
              </a:tr>
              <a:tr h="2392635">
                <a:tc>
                  <a:txBody>
                    <a:bodyPr/>
                    <a:lstStyle/>
                    <a:p>
                      <a:pPr algn="ctr"/>
                      <a:r>
                        <a:rPr lang="en-US" sz="3300" dirty="0">
                          <a:latin typeface="Segoe UI Semibold" panose="020B0702040204020203" pitchFamily="34" charset="0"/>
                          <a:cs typeface="Segoe UI Semibold" panose="020B0702040204020203" pitchFamily="34" charset="0"/>
                        </a:rPr>
                        <a:t>Ovary</a:t>
                      </a:r>
                    </a:p>
                  </a:txBody>
                  <a:tcPr marL="137160" marR="137160" marT="68580" marB="68580" anchor="ctr"/>
                </a:tc>
                <a:tc>
                  <a:txBody>
                    <a:bodyPr/>
                    <a:lstStyle/>
                    <a:p>
                      <a:pPr algn="ctr"/>
                      <a:r>
                        <a:rPr lang="en-US" sz="3300" dirty="0">
                          <a:solidFill>
                            <a:srgbClr val="FF0000"/>
                          </a:solidFill>
                        </a:rPr>
                        <a:t>Clear cell/endometrioid carcinoma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solidFill>
                            <a:srgbClr val="FF0000"/>
                          </a:solidFill>
                        </a:rPr>
                        <a:t>Small cell carcinoma of the ovary, hypercalcemic type (SCCOHT)</a:t>
                      </a:r>
                    </a:p>
                  </a:txBody>
                  <a:tcPr marL="137160" marR="137160" marT="68580" marB="68580"/>
                </a:tc>
                <a:tc>
                  <a:txBody>
                    <a:bodyPr/>
                    <a:lstStyle/>
                    <a:p>
                      <a:pPr algn="ctr"/>
                      <a:r>
                        <a:rPr lang="en-US" sz="3300" dirty="0">
                          <a:solidFill>
                            <a:srgbClr val="FF0000"/>
                          </a:solidFill>
                        </a:rPr>
                        <a:t>De(un)differentiated ovarian carcinoma</a:t>
                      </a:r>
                    </a:p>
                    <a:p>
                      <a:pPr algn="ctr"/>
                      <a:r>
                        <a:rPr lang="en-US" sz="3300" dirty="0">
                          <a:solidFill>
                            <a:srgbClr val="FF0000"/>
                          </a:solidFill>
                        </a:rPr>
                        <a:t>Mural nodules in mucinous tumors</a:t>
                      </a:r>
                    </a:p>
                  </a:txBody>
                  <a:tcPr marL="137160" marR="137160" marT="68580" marB="68580"/>
                </a:tc>
                <a:extLst>
                  <a:ext uri="{0D108BD9-81ED-4DB2-BD59-A6C34878D82A}">
                    <a16:rowId xmlns:a16="http://schemas.microsoft.com/office/drawing/2014/main" val="1949723414"/>
                  </a:ext>
                </a:extLst>
              </a:tr>
              <a:tr h="2369255">
                <a:tc>
                  <a:txBody>
                    <a:bodyPr/>
                    <a:lstStyle/>
                    <a:p>
                      <a:pPr algn="ctr"/>
                      <a:r>
                        <a:rPr lang="en-US" sz="3300" dirty="0">
                          <a:latin typeface="Segoe UI Semibold" panose="020B0702040204020203" pitchFamily="34" charset="0"/>
                          <a:cs typeface="Segoe UI Semibold" panose="020B0702040204020203" pitchFamily="34" charset="0"/>
                        </a:rPr>
                        <a:t>Endometrium/uterus</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solidFill>
                            <a:srgbClr val="4472C4"/>
                          </a:solidFill>
                        </a:rPr>
                        <a:t>Clear cell/endometrioid carcinoma</a:t>
                      </a:r>
                    </a:p>
                    <a:p>
                      <a:pPr algn="ctr"/>
                      <a:r>
                        <a:rPr lang="en-US" sz="3300" dirty="0">
                          <a:solidFill>
                            <a:srgbClr val="4472C4"/>
                          </a:solidFill>
                        </a:rPr>
                        <a:t>SMARCA4-deficient uterine sarcoma (SDUS)</a:t>
                      </a:r>
                    </a:p>
                  </a:txBody>
                  <a:tcPr marL="137160" marR="137160" marT="68580" marB="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a:solidFill>
                            <a:srgbClr val="4472C4"/>
                          </a:solidFill>
                        </a:rPr>
                        <a:t>De(un)differentiated endometrial carcinoma</a:t>
                      </a:r>
                    </a:p>
                  </a:txBody>
                  <a:tcPr marL="137160" marR="137160" marT="68580" marB="68580"/>
                </a:tc>
                <a:extLst>
                  <a:ext uri="{0D108BD9-81ED-4DB2-BD59-A6C34878D82A}">
                    <a16:rowId xmlns:a16="http://schemas.microsoft.com/office/drawing/2014/main" val="1146436455"/>
                  </a:ext>
                </a:extLst>
              </a:tr>
              <a:tr h="2651760">
                <a:tc>
                  <a:txBody>
                    <a:bodyPr/>
                    <a:lstStyle/>
                    <a:p>
                      <a:pPr algn="ctr"/>
                      <a:r>
                        <a:rPr lang="en-US" sz="3300" dirty="0">
                          <a:latin typeface="Segoe UI Semibold" panose="020B0702040204020203" pitchFamily="34" charset="0"/>
                          <a:cs typeface="Segoe UI Semibold" panose="020B0702040204020203" pitchFamily="34" charset="0"/>
                        </a:rPr>
                        <a:t>Vulva</a:t>
                      </a:r>
                    </a:p>
                  </a:txBody>
                  <a:tcPr marL="137160" marR="137160" marT="68580" marB="68580" anchor="ctr"/>
                </a:tc>
                <a:tc>
                  <a:txBody>
                    <a:bodyPr/>
                    <a:lstStyle/>
                    <a:p>
                      <a:pPr algn="ctr"/>
                      <a:r>
                        <a:rPr lang="en-US" sz="3300" dirty="0">
                          <a:solidFill>
                            <a:srgbClr val="7030A0"/>
                          </a:solidFill>
                        </a:rPr>
                        <a:t>Epithelioid sarcoma</a:t>
                      </a:r>
                    </a:p>
                    <a:p>
                      <a:pPr algn="ctr"/>
                      <a:r>
                        <a:rPr lang="en-US" sz="3300" dirty="0">
                          <a:solidFill>
                            <a:srgbClr val="7030A0"/>
                          </a:solidFill>
                        </a:rPr>
                        <a:t>Myoepithelial carcinoma</a:t>
                      </a:r>
                    </a:p>
                    <a:p>
                      <a:pPr algn="ctr"/>
                      <a:r>
                        <a:rPr lang="en-US" sz="3300" dirty="0">
                          <a:solidFill>
                            <a:srgbClr val="7030A0"/>
                          </a:solidFill>
                        </a:rPr>
                        <a:t>Myoepithelioma-like tumors of the vulvar region (MELTVR)</a:t>
                      </a:r>
                    </a:p>
                    <a:p>
                      <a:pPr algn="ctr"/>
                      <a:r>
                        <a:rPr lang="en-US" sz="3300" dirty="0">
                          <a:solidFill>
                            <a:srgbClr val="7030A0"/>
                          </a:solidFill>
                        </a:rPr>
                        <a:t>Vulvar yolk sac tumor</a:t>
                      </a:r>
                    </a:p>
                  </a:txBody>
                  <a:tcPr marL="137160" marR="137160" marT="68580" marB="68580"/>
                </a:tc>
                <a:tc>
                  <a:txBody>
                    <a:bodyPr/>
                    <a:lstStyle/>
                    <a:p>
                      <a:pPr algn="ctr"/>
                      <a:endParaRPr lang="en-US" sz="3300" dirty="0"/>
                    </a:p>
                  </a:txBody>
                  <a:tcPr marL="137160" marR="137160" marT="68580" marB="68580"/>
                </a:tc>
                <a:extLst>
                  <a:ext uri="{0D108BD9-81ED-4DB2-BD59-A6C34878D82A}">
                    <a16:rowId xmlns:a16="http://schemas.microsoft.com/office/drawing/2014/main" val="2595357383"/>
                  </a:ext>
                </a:extLst>
              </a:tr>
            </a:tbl>
          </a:graphicData>
        </a:graphic>
      </p:graphicFrame>
    </p:spTree>
    <p:extLst>
      <p:ext uri="{BB962C8B-B14F-4D97-AF65-F5344CB8AC3E}">
        <p14:creationId xmlns:p14="http://schemas.microsoft.com/office/powerpoint/2010/main" val="145114296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69F7-B1C2-4ED9-8D16-B455773F3325}"/>
              </a:ext>
            </a:extLst>
          </p:cNvPr>
          <p:cNvSpPr>
            <a:spLocks noGrp="1"/>
          </p:cNvSpPr>
          <p:nvPr>
            <p:ph type="ctrTitle"/>
          </p:nvPr>
        </p:nvSpPr>
        <p:spPr>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solidFill>
                  <a:schemeClr val="bg1"/>
                </a:solidFill>
              </a:rPr>
              <a:t>Outline</a:t>
            </a:r>
          </a:p>
        </p:txBody>
      </p:sp>
      <p:sp>
        <p:nvSpPr>
          <p:cNvPr id="11" name="Rectangle 10">
            <a:extLst>
              <a:ext uri="{FF2B5EF4-FFF2-40B4-BE49-F238E27FC236}">
                <a16:creationId xmlns:a16="http://schemas.microsoft.com/office/drawing/2014/main" id="{3AD4F5C1-073F-F710-D09E-2716CE71546E}"/>
              </a:ext>
            </a:extLst>
          </p:cNvPr>
          <p:cNvSpPr/>
          <p:nvPr/>
        </p:nvSpPr>
        <p:spPr>
          <a:xfrm>
            <a:off x="482100" y="3347649"/>
            <a:ext cx="5347737" cy="3684591"/>
          </a:xfrm>
          <a:prstGeom prst="rect">
            <a:avLst/>
          </a:prstGeom>
          <a:blipFill>
            <a:blip r:embed="rId3"/>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2" name="Freeform: Shape 11">
            <a:extLst>
              <a:ext uri="{FF2B5EF4-FFF2-40B4-BE49-F238E27FC236}">
                <a16:creationId xmlns:a16="http://schemas.microsoft.com/office/drawing/2014/main" id="{5BFFF7B8-1457-D9DD-EB44-8943FB410FCB}"/>
              </a:ext>
            </a:extLst>
          </p:cNvPr>
          <p:cNvSpPr/>
          <p:nvPr/>
        </p:nvSpPr>
        <p:spPr>
          <a:xfrm>
            <a:off x="482100"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chemeClr val="bg1"/>
                </a:solidFill>
              </a:rPr>
              <a:t>SWI/SNF complex</a:t>
            </a:r>
          </a:p>
        </p:txBody>
      </p:sp>
      <p:sp>
        <p:nvSpPr>
          <p:cNvPr id="14" name="Freeform: Shape 13">
            <a:extLst>
              <a:ext uri="{FF2B5EF4-FFF2-40B4-BE49-F238E27FC236}">
                <a16:creationId xmlns:a16="http://schemas.microsoft.com/office/drawing/2014/main" id="{D6518779-46DE-6314-B02F-4B2C81F14F29}"/>
              </a:ext>
            </a:extLst>
          </p:cNvPr>
          <p:cNvSpPr/>
          <p:nvPr/>
        </p:nvSpPr>
        <p:spPr>
          <a:xfrm>
            <a:off x="6364838"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chemeClr val="bg1"/>
                </a:solidFill>
              </a:rPr>
              <a:t>SWI/SNF-deficient GYN tumors</a:t>
            </a:r>
          </a:p>
        </p:txBody>
      </p:sp>
      <p:sp>
        <p:nvSpPr>
          <p:cNvPr id="15" name="Rectangle 14">
            <a:extLst>
              <a:ext uri="{FF2B5EF4-FFF2-40B4-BE49-F238E27FC236}">
                <a16:creationId xmlns:a16="http://schemas.microsoft.com/office/drawing/2014/main" id="{C52C505C-41D6-D4F4-AD1D-AD3D8D8BE40B}"/>
              </a:ext>
            </a:extLst>
          </p:cNvPr>
          <p:cNvSpPr/>
          <p:nvPr/>
        </p:nvSpPr>
        <p:spPr>
          <a:xfrm>
            <a:off x="12247575" y="3525970"/>
            <a:ext cx="5347737" cy="3450101"/>
          </a:xfrm>
          <a:prstGeom prst="rect">
            <a:avLst/>
          </a:prstGeom>
          <a:blipFill rotWithShape="1">
            <a:blip r:embed="rId4"/>
            <a:srcRect/>
            <a:stretch>
              <a:fillRect l="-9000" t="-2969" r="-9000" b="-3827"/>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16" name="Freeform: Shape 15">
            <a:extLst>
              <a:ext uri="{FF2B5EF4-FFF2-40B4-BE49-F238E27FC236}">
                <a16:creationId xmlns:a16="http://schemas.microsoft.com/office/drawing/2014/main" id="{72A0C403-AF0F-3B6B-7F73-DE0D305DCBBC}"/>
              </a:ext>
            </a:extLst>
          </p:cNvPr>
          <p:cNvSpPr/>
          <p:nvPr/>
        </p:nvSpPr>
        <p:spPr>
          <a:xfrm>
            <a:off x="12247575" y="7195208"/>
            <a:ext cx="5347737" cy="1984010"/>
          </a:xfrm>
          <a:custGeom>
            <a:avLst/>
            <a:gdLst>
              <a:gd name="connsiteX0" fmla="*/ 0 w 3565158"/>
              <a:gd name="connsiteY0" fmla="*/ 0 h 1322673"/>
              <a:gd name="connsiteX1" fmla="*/ 3565158 w 3565158"/>
              <a:gd name="connsiteY1" fmla="*/ 0 h 1322673"/>
              <a:gd name="connsiteX2" fmla="*/ 3565158 w 3565158"/>
              <a:gd name="connsiteY2" fmla="*/ 1322673 h 1322673"/>
              <a:gd name="connsiteX3" fmla="*/ 0 w 3565158"/>
              <a:gd name="connsiteY3" fmla="*/ 1322673 h 1322673"/>
              <a:gd name="connsiteX4" fmla="*/ 0 w 3565158"/>
              <a:gd name="connsiteY4" fmla="*/ 0 h 132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158" h="1322673">
                <a:moveTo>
                  <a:pt x="0" y="0"/>
                </a:moveTo>
                <a:lnTo>
                  <a:pt x="3565158" y="0"/>
                </a:lnTo>
                <a:lnTo>
                  <a:pt x="3565158" y="1322673"/>
                </a:lnTo>
                <a:lnTo>
                  <a:pt x="0" y="13226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0" numCol="1" spcCol="1270" anchor="t" anchorCtr="0">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lvl="0" indent="0" algn="ctr" defTabSz="1600200">
              <a:lnSpc>
                <a:spcPct val="90000"/>
              </a:lnSpc>
              <a:spcBef>
                <a:spcPct val="0"/>
              </a:spcBef>
              <a:spcAft>
                <a:spcPct val="35000"/>
              </a:spcAft>
              <a:buNone/>
            </a:pPr>
            <a:r>
              <a:rPr lang="en-US" sz="3600" kern="1200" dirty="0">
                <a:solidFill>
                  <a:srgbClr val="FF0000"/>
                </a:solidFill>
              </a:rPr>
              <a:t>Targeted therapies</a:t>
            </a:r>
          </a:p>
        </p:txBody>
      </p:sp>
      <p:grpSp>
        <p:nvGrpSpPr>
          <p:cNvPr id="19" name="Group 18">
            <a:extLst>
              <a:ext uri="{FF2B5EF4-FFF2-40B4-BE49-F238E27FC236}">
                <a16:creationId xmlns:a16="http://schemas.microsoft.com/office/drawing/2014/main" id="{DC115357-F2E6-7E9F-8F45-4DEAFC6BD4F5}"/>
              </a:ext>
            </a:extLst>
          </p:cNvPr>
          <p:cNvGrpSpPr/>
          <p:nvPr/>
        </p:nvGrpSpPr>
        <p:grpSpPr>
          <a:xfrm>
            <a:off x="6875798" y="3521779"/>
            <a:ext cx="4325816" cy="3454292"/>
            <a:chOff x="838200" y="2522211"/>
            <a:chExt cx="4460763" cy="3562051"/>
          </a:xfrm>
        </p:grpSpPr>
        <p:grpSp>
          <p:nvGrpSpPr>
            <p:cNvPr id="3" name="Group 2">
              <a:extLst>
                <a:ext uri="{FF2B5EF4-FFF2-40B4-BE49-F238E27FC236}">
                  <a16:creationId xmlns:a16="http://schemas.microsoft.com/office/drawing/2014/main" id="{A568DD0F-78DF-AEDC-57C1-ACF07A805D8E}"/>
                </a:ext>
              </a:extLst>
            </p:cNvPr>
            <p:cNvGrpSpPr/>
            <p:nvPr/>
          </p:nvGrpSpPr>
          <p:grpSpPr>
            <a:xfrm>
              <a:off x="838200" y="2522211"/>
              <a:ext cx="4460763" cy="3411401"/>
              <a:chOff x="678396" y="2815779"/>
              <a:chExt cx="3788501" cy="2628580"/>
            </a:xfrm>
          </p:grpSpPr>
          <p:sp>
            <p:nvSpPr>
              <p:cNvPr id="4" name="Freeform: Shape 3">
                <a:extLst>
                  <a:ext uri="{FF2B5EF4-FFF2-40B4-BE49-F238E27FC236}">
                    <a16:creationId xmlns:a16="http://schemas.microsoft.com/office/drawing/2014/main" id="{6AA233FF-5C31-74D6-FEF7-A60C375AF4ED}"/>
                  </a:ext>
                </a:extLst>
              </p:cNvPr>
              <p:cNvSpPr/>
              <p:nvPr/>
            </p:nvSpPr>
            <p:spPr>
              <a:xfrm>
                <a:off x="678396" y="2815779"/>
                <a:ext cx="3788501" cy="2628580"/>
              </a:xfrm>
              <a:custGeom>
                <a:avLst/>
                <a:gdLst>
                  <a:gd name="connsiteX0" fmla="*/ 1455932 w 2920191"/>
                  <a:gd name="connsiteY0" fmla="*/ 23 h 2135699"/>
                  <a:gd name="connsiteX1" fmla="*/ 958928 w 2920191"/>
                  <a:gd name="connsiteY1" fmla="*/ 216812 h 2135699"/>
                  <a:gd name="connsiteX2" fmla="*/ 676425 w 2920191"/>
                  <a:gd name="connsiteY2" fmla="*/ 415760 h 2135699"/>
                  <a:gd name="connsiteX3" fmla="*/ 592863 w 2920191"/>
                  <a:gd name="connsiteY3" fmla="*/ 316291 h 2135699"/>
                  <a:gd name="connsiteX4" fmla="*/ 437681 w 2920191"/>
                  <a:gd name="connsiteY4" fmla="*/ 244663 h 2135699"/>
                  <a:gd name="connsiteX5" fmla="*/ 190993 w 2920191"/>
                  <a:gd name="connsiteY5" fmla="*/ 145193 h 2135699"/>
                  <a:gd name="connsiteX6" fmla="*/ 0 w 2920191"/>
                  <a:gd name="connsiteY6" fmla="*/ 352095 h 2135699"/>
                  <a:gd name="connsiteX7" fmla="*/ 107431 w 2920191"/>
                  <a:gd name="connsiteY7" fmla="*/ 606756 h 2135699"/>
                  <a:gd name="connsiteX8" fmla="*/ 111412 w 2920191"/>
                  <a:gd name="connsiteY8" fmla="*/ 670411 h 2135699"/>
                  <a:gd name="connsiteX9" fmla="*/ 123347 w 2920191"/>
                  <a:gd name="connsiteY9" fmla="*/ 746011 h 2135699"/>
                  <a:gd name="connsiteX10" fmla="*/ 167114 w 2920191"/>
                  <a:gd name="connsiteY10" fmla="*/ 714188 h 2135699"/>
                  <a:gd name="connsiteX11" fmla="*/ 222826 w 2920191"/>
                  <a:gd name="connsiteY11" fmla="*/ 654495 h 2135699"/>
                  <a:gd name="connsiteX12" fmla="*/ 262612 w 2920191"/>
                  <a:gd name="connsiteY12" fmla="*/ 606756 h 2135699"/>
                  <a:gd name="connsiteX13" fmla="*/ 250677 w 2920191"/>
                  <a:gd name="connsiteY13" fmla="*/ 499323 h 2135699"/>
                  <a:gd name="connsiteX14" fmla="*/ 346165 w 2920191"/>
                  <a:gd name="connsiteY14" fmla="*/ 459528 h 2135699"/>
                  <a:gd name="connsiteX15" fmla="*/ 218844 w 2920191"/>
                  <a:gd name="connsiteY15" fmla="*/ 439640 h 2135699"/>
                  <a:gd name="connsiteX16" fmla="*/ 242714 w 2920191"/>
                  <a:gd name="connsiteY16" fmla="*/ 272523 h 2135699"/>
                  <a:gd name="connsiteX17" fmla="*/ 366063 w 2920191"/>
                  <a:gd name="connsiteY17" fmla="*/ 308328 h 2135699"/>
                  <a:gd name="connsiteX18" fmla="*/ 457579 w 2920191"/>
                  <a:gd name="connsiteY18" fmla="*/ 364040 h 2135699"/>
                  <a:gd name="connsiteX19" fmla="*/ 557058 w 2920191"/>
                  <a:gd name="connsiteY19" fmla="*/ 423723 h 2135699"/>
                  <a:gd name="connsiteX20" fmla="*/ 612760 w 2920191"/>
                  <a:gd name="connsiteY20" fmla="*/ 475444 h 2135699"/>
                  <a:gd name="connsiteX21" fmla="*/ 807728 w 2920191"/>
                  <a:gd name="connsiteY21" fmla="*/ 447593 h 2135699"/>
                  <a:gd name="connsiteX22" fmla="*/ 978825 w 2920191"/>
                  <a:gd name="connsiteY22" fmla="*/ 395863 h 2135699"/>
                  <a:gd name="connsiteX23" fmla="*/ 676425 w 2920191"/>
                  <a:gd name="connsiteY23" fmla="*/ 555026 h 2135699"/>
                  <a:gd name="connsiteX24" fmla="*/ 676425 w 2920191"/>
                  <a:gd name="connsiteY24" fmla="*/ 630625 h 2135699"/>
                  <a:gd name="connsiteX25" fmla="*/ 986779 w 2920191"/>
                  <a:gd name="connsiteY25" fmla="*/ 479425 h 2135699"/>
                  <a:gd name="connsiteX26" fmla="*/ 1177774 w 2920191"/>
                  <a:gd name="connsiteY26" fmla="*/ 873342 h 2135699"/>
                  <a:gd name="connsiteX27" fmla="*/ 1201644 w 2920191"/>
                  <a:gd name="connsiteY27" fmla="*/ 992709 h 2135699"/>
                  <a:gd name="connsiteX28" fmla="*/ 1137978 w 2920191"/>
                  <a:gd name="connsiteY28" fmla="*/ 1279192 h 2135699"/>
                  <a:gd name="connsiteX29" fmla="*/ 1233476 w 2920191"/>
                  <a:gd name="connsiteY29" fmla="*/ 1673108 h 2135699"/>
                  <a:gd name="connsiteX30" fmla="*/ 1277243 w 2920191"/>
                  <a:gd name="connsiteY30" fmla="*/ 2130689 h 2135699"/>
                  <a:gd name="connsiteX31" fmla="*/ 1655062 w 2920191"/>
                  <a:gd name="connsiteY31" fmla="*/ 2135699 h 2135699"/>
                  <a:gd name="connsiteX32" fmla="*/ 1686714 w 2920191"/>
                  <a:gd name="connsiteY32" fmla="*/ 1679147 h 2135699"/>
                  <a:gd name="connsiteX33" fmla="*/ 1782202 w 2920191"/>
                  <a:gd name="connsiteY33" fmla="*/ 1285231 h 2135699"/>
                  <a:gd name="connsiteX34" fmla="*/ 1718546 w 2920191"/>
                  <a:gd name="connsiteY34" fmla="*/ 998748 h 2135699"/>
                  <a:gd name="connsiteX35" fmla="*/ 1742416 w 2920191"/>
                  <a:gd name="connsiteY35" fmla="*/ 879371 h 2135699"/>
                  <a:gd name="connsiteX36" fmla="*/ 1933402 w 2920191"/>
                  <a:gd name="connsiteY36" fmla="*/ 485455 h 2135699"/>
                  <a:gd name="connsiteX37" fmla="*/ 2243764 w 2920191"/>
                  <a:gd name="connsiteY37" fmla="*/ 636655 h 2135699"/>
                  <a:gd name="connsiteX38" fmla="*/ 2243764 w 2920191"/>
                  <a:gd name="connsiteY38" fmla="*/ 561055 h 2135699"/>
                  <a:gd name="connsiteX39" fmla="*/ 1941365 w 2920191"/>
                  <a:gd name="connsiteY39" fmla="*/ 401902 h 2135699"/>
                  <a:gd name="connsiteX40" fmla="*/ 2112462 w 2920191"/>
                  <a:gd name="connsiteY40" fmla="*/ 453622 h 2135699"/>
                  <a:gd name="connsiteX41" fmla="*/ 2307429 w 2920191"/>
                  <a:gd name="connsiteY41" fmla="*/ 481483 h 2135699"/>
                  <a:gd name="connsiteX42" fmla="*/ 2363132 w 2920191"/>
                  <a:gd name="connsiteY42" fmla="*/ 429753 h 2135699"/>
                  <a:gd name="connsiteX43" fmla="*/ 2462611 w 2920191"/>
                  <a:gd name="connsiteY43" fmla="*/ 370069 h 2135699"/>
                  <a:gd name="connsiteX44" fmla="*/ 2554127 w 2920191"/>
                  <a:gd name="connsiteY44" fmla="*/ 314367 h 2135699"/>
                  <a:gd name="connsiteX45" fmla="*/ 2677466 w 2920191"/>
                  <a:gd name="connsiteY45" fmla="*/ 278553 h 2135699"/>
                  <a:gd name="connsiteX46" fmla="*/ 2701345 w 2920191"/>
                  <a:gd name="connsiteY46" fmla="*/ 445669 h 2135699"/>
                  <a:gd name="connsiteX47" fmla="*/ 2574015 w 2920191"/>
                  <a:gd name="connsiteY47" fmla="*/ 465567 h 2135699"/>
                  <a:gd name="connsiteX48" fmla="*/ 2669513 w 2920191"/>
                  <a:gd name="connsiteY48" fmla="*/ 505353 h 2135699"/>
                  <a:gd name="connsiteX49" fmla="*/ 2657578 w 2920191"/>
                  <a:gd name="connsiteY49" fmla="*/ 612785 h 2135699"/>
                  <a:gd name="connsiteX50" fmla="*/ 2697364 w 2920191"/>
                  <a:gd name="connsiteY50" fmla="*/ 660534 h 2135699"/>
                  <a:gd name="connsiteX51" fmla="*/ 2753076 w 2920191"/>
                  <a:gd name="connsiteY51" fmla="*/ 720217 h 2135699"/>
                  <a:gd name="connsiteX52" fmla="*/ 2796843 w 2920191"/>
                  <a:gd name="connsiteY52" fmla="*/ 752050 h 2135699"/>
                  <a:gd name="connsiteX53" fmla="*/ 2808778 w 2920191"/>
                  <a:gd name="connsiteY53" fmla="*/ 676450 h 2135699"/>
                  <a:gd name="connsiteX54" fmla="*/ 2812759 w 2920191"/>
                  <a:gd name="connsiteY54" fmla="*/ 612785 h 2135699"/>
                  <a:gd name="connsiteX55" fmla="*/ 2920192 w 2920191"/>
                  <a:gd name="connsiteY55" fmla="*/ 358134 h 2135699"/>
                  <a:gd name="connsiteX56" fmla="*/ 2729196 w 2920191"/>
                  <a:gd name="connsiteY56" fmla="*/ 151223 h 2135699"/>
                  <a:gd name="connsiteX57" fmla="*/ 2482499 w 2920191"/>
                  <a:gd name="connsiteY57" fmla="*/ 250702 h 2135699"/>
                  <a:gd name="connsiteX58" fmla="*/ 2327327 w 2920191"/>
                  <a:gd name="connsiteY58" fmla="*/ 322320 h 2135699"/>
                  <a:gd name="connsiteX59" fmla="*/ 2243764 w 2920191"/>
                  <a:gd name="connsiteY59" fmla="*/ 421799 h 2135699"/>
                  <a:gd name="connsiteX60" fmla="*/ 1961262 w 2920191"/>
                  <a:gd name="connsiteY60" fmla="*/ 222851 h 2135699"/>
                  <a:gd name="connsiteX61" fmla="*/ 1455932 w 2920191"/>
                  <a:gd name="connsiteY61" fmla="*/ 23 h 2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20191" h="2135699">
                    <a:moveTo>
                      <a:pt x="1455932" y="23"/>
                    </a:moveTo>
                    <a:cubicBezTo>
                      <a:pt x="1272529" y="-1320"/>
                      <a:pt x="1099983" y="56725"/>
                      <a:pt x="958928" y="216812"/>
                    </a:cubicBezTo>
                    <a:cubicBezTo>
                      <a:pt x="865306" y="288554"/>
                      <a:pt x="776267" y="406235"/>
                      <a:pt x="676425" y="415760"/>
                    </a:cubicBezTo>
                    <a:cubicBezTo>
                      <a:pt x="655099" y="376070"/>
                      <a:pt x="662081" y="308080"/>
                      <a:pt x="592863" y="316291"/>
                    </a:cubicBezTo>
                    <a:cubicBezTo>
                      <a:pt x="546409" y="260760"/>
                      <a:pt x="494746" y="236528"/>
                      <a:pt x="437681" y="244663"/>
                    </a:cubicBezTo>
                    <a:cubicBezTo>
                      <a:pt x="368958" y="143993"/>
                      <a:pt x="280538" y="141783"/>
                      <a:pt x="190993" y="145193"/>
                    </a:cubicBezTo>
                    <a:cubicBezTo>
                      <a:pt x="5880" y="149870"/>
                      <a:pt x="10695" y="255083"/>
                      <a:pt x="0" y="352095"/>
                    </a:cubicBezTo>
                    <a:cubicBezTo>
                      <a:pt x="2904" y="469891"/>
                      <a:pt x="52239" y="541252"/>
                      <a:pt x="107431" y="606756"/>
                    </a:cubicBezTo>
                    <a:cubicBezTo>
                      <a:pt x="121785" y="631235"/>
                      <a:pt x="138263" y="656238"/>
                      <a:pt x="111412" y="670411"/>
                    </a:cubicBezTo>
                    <a:cubicBezTo>
                      <a:pt x="68341" y="729828"/>
                      <a:pt x="50580" y="770843"/>
                      <a:pt x="123347" y="746011"/>
                    </a:cubicBezTo>
                    <a:cubicBezTo>
                      <a:pt x="153008" y="833375"/>
                      <a:pt x="157265" y="755612"/>
                      <a:pt x="167114" y="714188"/>
                    </a:cubicBezTo>
                    <a:cubicBezTo>
                      <a:pt x="213396" y="783359"/>
                      <a:pt x="225360" y="742220"/>
                      <a:pt x="222826" y="654495"/>
                    </a:cubicBezTo>
                    <a:cubicBezTo>
                      <a:pt x="270375" y="670335"/>
                      <a:pt x="308151" y="677117"/>
                      <a:pt x="262612" y="606756"/>
                    </a:cubicBezTo>
                    <a:cubicBezTo>
                      <a:pt x="300569" y="565532"/>
                      <a:pt x="320105" y="526689"/>
                      <a:pt x="250677" y="499323"/>
                    </a:cubicBezTo>
                    <a:lnTo>
                      <a:pt x="346165" y="459528"/>
                    </a:lnTo>
                    <a:cubicBezTo>
                      <a:pt x="306217" y="445440"/>
                      <a:pt x="265679" y="433077"/>
                      <a:pt x="218844" y="439640"/>
                    </a:cubicBezTo>
                    <a:cubicBezTo>
                      <a:pt x="173039" y="438582"/>
                      <a:pt x="87957" y="278534"/>
                      <a:pt x="242714" y="272523"/>
                    </a:cubicBezTo>
                    <a:cubicBezTo>
                      <a:pt x="293206" y="270390"/>
                      <a:pt x="329125" y="290126"/>
                      <a:pt x="366063" y="308328"/>
                    </a:cubicBezTo>
                    <a:cubicBezTo>
                      <a:pt x="394876" y="345552"/>
                      <a:pt x="425270" y="365307"/>
                      <a:pt x="457579" y="364040"/>
                    </a:cubicBezTo>
                    <a:cubicBezTo>
                      <a:pt x="489135" y="358315"/>
                      <a:pt x="522006" y="373517"/>
                      <a:pt x="557058" y="423723"/>
                    </a:cubicBezTo>
                    <a:lnTo>
                      <a:pt x="612760" y="475444"/>
                    </a:lnTo>
                    <a:cubicBezTo>
                      <a:pt x="654651" y="561112"/>
                      <a:pt x="736424" y="482835"/>
                      <a:pt x="807728" y="447593"/>
                    </a:cubicBezTo>
                    <a:cubicBezTo>
                      <a:pt x="888576" y="389224"/>
                      <a:pt x="935944" y="388662"/>
                      <a:pt x="978825" y="395863"/>
                    </a:cubicBezTo>
                    <a:cubicBezTo>
                      <a:pt x="887747" y="532842"/>
                      <a:pt x="720288" y="552739"/>
                      <a:pt x="676425" y="555026"/>
                    </a:cubicBezTo>
                    <a:lnTo>
                      <a:pt x="676425" y="630625"/>
                    </a:lnTo>
                    <a:cubicBezTo>
                      <a:pt x="775866" y="626349"/>
                      <a:pt x="880375" y="563817"/>
                      <a:pt x="986779" y="479425"/>
                    </a:cubicBezTo>
                    <a:cubicBezTo>
                      <a:pt x="1038461" y="616052"/>
                      <a:pt x="1067532" y="762737"/>
                      <a:pt x="1177774" y="873342"/>
                    </a:cubicBezTo>
                    <a:cubicBezTo>
                      <a:pt x="1204739" y="909327"/>
                      <a:pt x="1209626" y="949732"/>
                      <a:pt x="1201644" y="992709"/>
                    </a:cubicBezTo>
                    <a:cubicBezTo>
                      <a:pt x="1180412" y="1088197"/>
                      <a:pt x="1141760" y="1173236"/>
                      <a:pt x="1137978" y="1279192"/>
                    </a:cubicBezTo>
                    <a:cubicBezTo>
                      <a:pt x="1152790" y="1393435"/>
                      <a:pt x="1212340" y="1541806"/>
                      <a:pt x="1233476" y="1673108"/>
                    </a:cubicBezTo>
                    <a:cubicBezTo>
                      <a:pt x="1261327" y="1825641"/>
                      <a:pt x="1270033" y="1978165"/>
                      <a:pt x="1277243" y="2130689"/>
                    </a:cubicBezTo>
                    <a:cubicBezTo>
                      <a:pt x="1396325" y="2023018"/>
                      <a:pt x="1527113" y="2032400"/>
                      <a:pt x="1655062" y="2135699"/>
                    </a:cubicBezTo>
                    <a:cubicBezTo>
                      <a:pt x="1650157" y="1984195"/>
                      <a:pt x="1658862" y="1831671"/>
                      <a:pt x="1686714" y="1679147"/>
                    </a:cubicBezTo>
                    <a:cubicBezTo>
                      <a:pt x="1707850" y="1547835"/>
                      <a:pt x="1767400" y="1399474"/>
                      <a:pt x="1782202" y="1285231"/>
                    </a:cubicBezTo>
                    <a:cubicBezTo>
                      <a:pt x="1778430" y="1179265"/>
                      <a:pt x="1739778" y="1094226"/>
                      <a:pt x="1718546" y="998748"/>
                    </a:cubicBezTo>
                    <a:cubicBezTo>
                      <a:pt x="1710564" y="955771"/>
                      <a:pt x="1715451" y="915366"/>
                      <a:pt x="1742416" y="879371"/>
                    </a:cubicBezTo>
                    <a:cubicBezTo>
                      <a:pt x="1852658" y="768766"/>
                      <a:pt x="1881729" y="622091"/>
                      <a:pt x="1933402" y="485455"/>
                    </a:cubicBezTo>
                    <a:cubicBezTo>
                      <a:pt x="2039815" y="569846"/>
                      <a:pt x="2144323" y="632378"/>
                      <a:pt x="2243764" y="636655"/>
                    </a:cubicBezTo>
                    <a:lnTo>
                      <a:pt x="2243764" y="561055"/>
                    </a:lnTo>
                    <a:cubicBezTo>
                      <a:pt x="2199902" y="558769"/>
                      <a:pt x="2032443" y="538871"/>
                      <a:pt x="1941365" y="401902"/>
                    </a:cubicBezTo>
                    <a:cubicBezTo>
                      <a:pt x="1984237" y="394691"/>
                      <a:pt x="2031614" y="395253"/>
                      <a:pt x="2112462" y="453622"/>
                    </a:cubicBezTo>
                    <a:cubicBezTo>
                      <a:pt x="2183757" y="488865"/>
                      <a:pt x="2265529" y="567141"/>
                      <a:pt x="2307429" y="481483"/>
                    </a:cubicBezTo>
                    <a:lnTo>
                      <a:pt x="2363132" y="429753"/>
                    </a:lnTo>
                    <a:cubicBezTo>
                      <a:pt x="2398184" y="379546"/>
                      <a:pt x="2431054" y="364354"/>
                      <a:pt x="2462611" y="370069"/>
                    </a:cubicBezTo>
                    <a:cubicBezTo>
                      <a:pt x="2494920" y="371336"/>
                      <a:pt x="2525314" y="351591"/>
                      <a:pt x="2554127" y="314367"/>
                    </a:cubicBezTo>
                    <a:cubicBezTo>
                      <a:pt x="2591055" y="296155"/>
                      <a:pt x="2626974" y="276419"/>
                      <a:pt x="2677466" y="278553"/>
                    </a:cubicBezTo>
                    <a:cubicBezTo>
                      <a:pt x="2832228" y="284563"/>
                      <a:pt x="2747141" y="444621"/>
                      <a:pt x="2701345" y="445669"/>
                    </a:cubicBezTo>
                    <a:cubicBezTo>
                      <a:pt x="2654501" y="439106"/>
                      <a:pt x="2613973" y="451470"/>
                      <a:pt x="2574015" y="465567"/>
                    </a:cubicBezTo>
                    <a:lnTo>
                      <a:pt x="2669513" y="505353"/>
                    </a:lnTo>
                    <a:cubicBezTo>
                      <a:pt x="2600085" y="532718"/>
                      <a:pt x="2619621" y="571561"/>
                      <a:pt x="2657578" y="612785"/>
                    </a:cubicBezTo>
                    <a:cubicBezTo>
                      <a:pt x="2612029" y="683146"/>
                      <a:pt x="2649815" y="676364"/>
                      <a:pt x="2697364" y="660534"/>
                    </a:cubicBezTo>
                    <a:cubicBezTo>
                      <a:pt x="2694830" y="748259"/>
                      <a:pt x="2706794" y="789388"/>
                      <a:pt x="2753076" y="720217"/>
                    </a:cubicBezTo>
                    <a:cubicBezTo>
                      <a:pt x="2762925" y="761642"/>
                      <a:pt x="2767182" y="839404"/>
                      <a:pt x="2796843" y="752050"/>
                    </a:cubicBezTo>
                    <a:cubicBezTo>
                      <a:pt x="2869604" y="776872"/>
                      <a:pt x="2851850" y="735867"/>
                      <a:pt x="2808778" y="676450"/>
                    </a:cubicBezTo>
                    <a:cubicBezTo>
                      <a:pt x="2781927" y="662267"/>
                      <a:pt x="2798396" y="637264"/>
                      <a:pt x="2812759" y="612785"/>
                    </a:cubicBezTo>
                    <a:cubicBezTo>
                      <a:pt x="2867947" y="547282"/>
                      <a:pt x="2917287" y="475920"/>
                      <a:pt x="2920192" y="358134"/>
                    </a:cubicBezTo>
                    <a:cubicBezTo>
                      <a:pt x="2909495" y="261122"/>
                      <a:pt x="2914305" y="155899"/>
                      <a:pt x="2729196" y="151223"/>
                    </a:cubicBezTo>
                    <a:cubicBezTo>
                      <a:pt x="2639652" y="147822"/>
                      <a:pt x="2551231" y="150022"/>
                      <a:pt x="2482499" y="250702"/>
                    </a:cubicBezTo>
                    <a:cubicBezTo>
                      <a:pt x="2425444" y="242558"/>
                      <a:pt x="2373771" y="266799"/>
                      <a:pt x="2327327" y="322320"/>
                    </a:cubicBezTo>
                    <a:cubicBezTo>
                      <a:pt x="2258109" y="314119"/>
                      <a:pt x="2265091" y="382109"/>
                      <a:pt x="2243764" y="421799"/>
                    </a:cubicBezTo>
                    <a:cubicBezTo>
                      <a:pt x="2143914" y="412265"/>
                      <a:pt x="2054884" y="294593"/>
                      <a:pt x="1961262" y="222851"/>
                    </a:cubicBezTo>
                    <a:cubicBezTo>
                      <a:pt x="1820207" y="62754"/>
                      <a:pt x="1649471" y="2909"/>
                      <a:pt x="1455932" y="23"/>
                    </a:cubicBezTo>
                    <a:close/>
                  </a:path>
                </a:pathLst>
              </a:custGeom>
              <a:solidFill>
                <a:srgbClr val="F1E7E7"/>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5" name="Freeform: Shape 4">
                <a:extLst>
                  <a:ext uri="{FF2B5EF4-FFF2-40B4-BE49-F238E27FC236}">
                    <a16:creationId xmlns:a16="http://schemas.microsoft.com/office/drawing/2014/main" id="{5A5E856C-136B-49F6-17B2-2AC42A630EEC}"/>
                  </a:ext>
                </a:extLst>
              </p:cNvPr>
              <p:cNvSpPr/>
              <p:nvPr/>
            </p:nvSpPr>
            <p:spPr>
              <a:xfrm>
                <a:off x="1939723" y="3172130"/>
                <a:ext cx="1174440" cy="1321562"/>
              </a:xfrm>
              <a:custGeom>
                <a:avLst/>
                <a:gdLst>
                  <a:gd name="connsiteX0" fmla="*/ 70445 w 905263"/>
                  <a:gd name="connsiteY0" fmla="*/ 23425 h 1073758"/>
                  <a:gd name="connsiteX1" fmla="*/ 81561 w 905263"/>
                  <a:gd name="connsiteY1" fmla="*/ 1194 h 1073758"/>
                  <a:gd name="connsiteX2" fmla="*/ 858715 w 905263"/>
                  <a:gd name="connsiteY2" fmla="*/ 10985 h 1073758"/>
                  <a:gd name="connsiteX3" fmla="*/ 905264 w 905263"/>
                  <a:gd name="connsiteY3" fmla="*/ 29454 h 1073758"/>
                  <a:gd name="connsiteX4" fmla="*/ 644069 w 905263"/>
                  <a:gd name="connsiteY4" fmla="*/ 262865 h 1073758"/>
                  <a:gd name="connsiteX5" fmla="*/ 521806 w 905263"/>
                  <a:gd name="connsiteY5" fmla="*/ 551853 h 1073758"/>
                  <a:gd name="connsiteX6" fmla="*/ 516253 w 905263"/>
                  <a:gd name="connsiteY6" fmla="*/ 685232 h 1073758"/>
                  <a:gd name="connsiteX7" fmla="*/ 527359 w 905263"/>
                  <a:gd name="connsiteY7" fmla="*/ 801932 h 1073758"/>
                  <a:gd name="connsiteX8" fmla="*/ 521806 w 905263"/>
                  <a:gd name="connsiteY8" fmla="*/ 1024226 h 1073758"/>
                  <a:gd name="connsiteX9" fmla="*/ 453912 w 905263"/>
                  <a:gd name="connsiteY9" fmla="*/ 1018197 h 1073758"/>
                  <a:gd name="connsiteX10" fmla="*/ 448349 w 905263"/>
                  <a:gd name="connsiteY10" fmla="*/ 795903 h 1073758"/>
                  <a:gd name="connsiteX11" fmla="*/ 459465 w 905263"/>
                  <a:gd name="connsiteY11" fmla="*/ 679193 h 1073758"/>
                  <a:gd name="connsiteX12" fmla="*/ 453912 w 905263"/>
                  <a:gd name="connsiteY12" fmla="*/ 545814 h 1073758"/>
                  <a:gd name="connsiteX13" fmla="*/ 331649 w 905263"/>
                  <a:gd name="connsiteY13" fmla="*/ 256835 h 1073758"/>
                  <a:gd name="connsiteX14" fmla="*/ 70445 w 905263"/>
                  <a:gd name="connsiteY14" fmla="*/ 23425 h 107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5263" h="1073758">
                    <a:moveTo>
                      <a:pt x="70445" y="23425"/>
                    </a:moveTo>
                    <a:cubicBezTo>
                      <a:pt x="-94299" y="-7769"/>
                      <a:pt x="81561" y="1194"/>
                      <a:pt x="81561" y="1194"/>
                    </a:cubicBezTo>
                    <a:lnTo>
                      <a:pt x="858715" y="10985"/>
                    </a:lnTo>
                    <a:lnTo>
                      <a:pt x="905264" y="29454"/>
                    </a:lnTo>
                    <a:cubicBezTo>
                      <a:pt x="740519" y="60649"/>
                      <a:pt x="660690" y="142792"/>
                      <a:pt x="644069" y="262865"/>
                    </a:cubicBezTo>
                    <a:cubicBezTo>
                      <a:pt x="610722" y="364753"/>
                      <a:pt x="525511" y="477749"/>
                      <a:pt x="521806" y="551853"/>
                    </a:cubicBezTo>
                    <a:lnTo>
                      <a:pt x="516253" y="685232"/>
                    </a:lnTo>
                    <a:cubicBezTo>
                      <a:pt x="514415" y="721360"/>
                      <a:pt x="501689" y="752050"/>
                      <a:pt x="527359" y="801932"/>
                    </a:cubicBezTo>
                    <a:cubicBezTo>
                      <a:pt x="545723" y="886133"/>
                      <a:pt x="531988" y="954294"/>
                      <a:pt x="521806" y="1024226"/>
                    </a:cubicBezTo>
                    <a:cubicBezTo>
                      <a:pt x="511624" y="1094159"/>
                      <a:pt x="464094" y="1088130"/>
                      <a:pt x="453912" y="1018197"/>
                    </a:cubicBezTo>
                    <a:cubicBezTo>
                      <a:pt x="443730" y="948265"/>
                      <a:pt x="429995" y="880104"/>
                      <a:pt x="448349" y="795903"/>
                    </a:cubicBezTo>
                    <a:cubicBezTo>
                      <a:pt x="474029" y="746011"/>
                      <a:pt x="461303" y="715331"/>
                      <a:pt x="459465" y="679193"/>
                    </a:cubicBezTo>
                    <a:lnTo>
                      <a:pt x="453912" y="545814"/>
                    </a:lnTo>
                    <a:cubicBezTo>
                      <a:pt x="450207" y="471719"/>
                      <a:pt x="364987" y="358715"/>
                      <a:pt x="331649" y="256835"/>
                    </a:cubicBezTo>
                    <a:cubicBezTo>
                      <a:pt x="315018" y="136763"/>
                      <a:pt x="235199" y="54619"/>
                      <a:pt x="70445" y="23425"/>
                    </a:cubicBezTo>
                    <a:close/>
                  </a:path>
                </a:pathLst>
              </a:custGeom>
              <a:solidFill>
                <a:srgbClr val="F3D7D7"/>
              </a:solidFill>
              <a:ln w="15570" cap="flat">
                <a:solidFill>
                  <a:srgbClr val="B7B7B7"/>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6" name="Freeform: Shape 5">
                <a:extLst>
                  <a:ext uri="{FF2B5EF4-FFF2-40B4-BE49-F238E27FC236}">
                    <a16:creationId xmlns:a16="http://schemas.microsoft.com/office/drawing/2014/main" id="{AAB976E7-F4D6-FCC4-C8CA-D63E373E13B3}"/>
                  </a:ext>
                </a:extLst>
              </p:cNvPr>
              <p:cNvSpPr/>
              <p:nvPr/>
            </p:nvSpPr>
            <p:spPr>
              <a:xfrm>
                <a:off x="1018079" y="3337759"/>
                <a:ext cx="616096" cy="445965"/>
              </a:xfrm>
              <a:custGeom>
                <a:avLst/>
                <a:gdLst>
                  <a:gd name="connsiteX0" fmla="*/ 474889 w 474889"/>
                  <a:gd name="connsiteY0" fmla="*/ 196148 h 295619"/>
                  <a:gd name="connsiteX1" fmla="*/ 264730 w 474889"/>
                  <a:gd name="connsiteY1" fmla="*/ 281607 h 295619"/>
                  <a:gd name="connsiteX2" fmla="*/ 107815 w 474889"/>
                  <a:gd name="connsiteY2" fmla="*/ 239573 h 295619"/>
                  <a:gd name="connsiteX3" fmla="*/ 11146 w 474889"/>
                  <a:gd name="connsiteY3" fmla="*/ 183537 h 295619"/>
                  <a:gd name="connsiteX4" fmla="*/ 19547 w 474889"/>
                  <a:gd name="connsiteY4" fmla="*/ 71457 h 295619"/>
                  <a:gd name="connsiteX5" fmla="*/ 110615 w 474889"/>
                  <a:gd name="connsiteY5" fmla="*/ 0 h 295619"/>
                  <a:gd name="connsiteX6" fmla="*/ 207284 w 474889"/>
                  <a:gd name="connsiteY6" fmla="*/ 35023 h 295619"/>
                  <a:gd name="connsiteX7" fmla="*/ 347388 w 474889"/>
                  <a:gd name="connsiteY7" fmla="*/ 98069 h 295619"/>
                  <a:gd name="connsiteX8" fmla="*/ 448267 w 474889"/>
                  <a:gd name="connsiteY8" fmla="*/ 155515 h 295619"/>
                  <a:gd name="connsiteX9" fmla="*/ 474889 w 474889"/>
                  <a:gd name="connsiteY9" fmla="*/ 196148 h 29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9" h="295619">
                    <a:moveTo>
                      <a:pt x="474889" y="196148"/>
                    </a:moveTo>
                    <a:cubicBezTo>
                      <a:pt x="430455" y="256937"/>
                      <a:pt x="392365" y="325726"/>
                      <a:pt x="264730" y="281607"/>
                    </a:cubicBezTo>
                    <a:cubicBezTo>
                      <a:pt x="209618" y="278816"/>
                      <a:pt x="152249" y="285074"/>
                      <a:pt x="107815" y="239573"/>
                    </a:cubicBezTo>
                    <a:cubicBezTo>
                      <a:pt x="64848" y="204283"/>
                      <a:pt x="54103" y="193034"/>
                      <a:pt x="11146" y="183537"/>
                    </a:cubicBezTo>
                    <a:cubicBezTo>
                      <a:pt x="-6685" y="133693"/>
                      <a:pt x="-2570" y="99508"/>
                      <a:pt x="19547" y="71457"/>
                    </a:cubicBezTo>
                    <a:cubicBezTo>
                      <a:pt x="51427" y="29261"/>
                      <a:pt x="76563" y="19298"/>
                      <a:pt x="110615" y="0"/>
                    </a:cubicBezTo>
                    <a:cubicBezTo>
                      <a:pt x="142838" y="7115"/>
                      <a:pt x="175061" y="-5801"/>
                      <a:pt x="207284" y="35023"/>
                    </a:cubicBezTo>
                    <a:cubicBezTo>
                      <a:pt x="263739" y="26803"/>
                      <a:pt x="309612" y="50283"/>
                      <a:pt x="347388" y="98069"/>
                    </a:cubicBezTo>
                    <a:cubicBezTo>
                      <a:pt x="393365" y="104870"/>
                      <a:pt x="432141" y="118872"/>
                      <a:pt x="448267" y="155515"/>
                    </a:cubicBezTo>
                    <a:cubicBezTo>
                      <a:pt x="464821" y="165221"/>
                      <a:pt x="473270" y="178975"/>
                      <a:pt x="474889"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7" name="Freeform: Shape 6">
                <a:extLst>
                  <a:ext uri="{FF2B5EF4-FFF2-40B4-BE49-F238E27FC236}">
                    <a16:creationId xmlns:a16="http://schemas.microsoft.com/office/drawing/2014/main" id="{A559DBFE-9C03-5174-A48C-45CCFD9DD7B8}"/>
                  </a:ext>
                </a:extLst>
              </p:cNvPr>
              <p:cNvSpPr/>
              <p:nvPr/>
            </p:nvSpPr>
            <p:spPr>
              <a:xfrm>
                <a:off x="2237110" y="4363708"/>
                <a:ext cx="671070" cy="1028952"/>
              </a:xfrm>
              <a:custGeom>
                <a:avLst/>
                <a:gdLst>
                  <a:gd name="connsiteX0" fmla="*/ 253679 w 517263"/>
                  <a:gd name="connsiteY0" fmla="*/ 28295 h 836015"/>
                  <a:gd name="connsiteX1" fmla="*/ 146875 w 517263"/>
                  <a:gd name="connsiteY1" fmla="*/ 61166 h 836015"/>
                  <a:gd name="connsiteX2" fmla="*/ 35728 w 517263"/>
                  <a:gd name="connsiteY2" fmla="*/ 34 h 836015"/>
                  <a:gd name="connsiteX3" fmla="*/ 2314 w 517263"/>
                  <a:gd name="connsiteY3" fmla="*/ 40078 h 836015"/>
                  <a:gd name="connsiteX4" fmla="*/ 71285 w 517263"/>
                  <a:gd name="connsiteY4" fmla="*/ 173456 h 836015"/>
                  <a:gd name="connsiteX5" fmla="*/ 93592 w 517263"/>
                  <a:gd name="connsiteY5" fmla="*/ 500202 h 836015"/>
                  <a:gd name="connsiteX6" fmla="*/ 133483 w 517263"/>
                  <a:gd name="connsiteY6" fmla="*/ 742518 h 836015"/>
                  <a:gd name="connsiteX7" fmla="*/ 105632 w 517263"/>
                  <a:gd name="connsiteY7" fmla="*/ 836015 h 836015"/>
                  <a:gd name="connsiteX8" fmla="*/ 409546 w 517263"/>
                  <a:gd name="connsiteY8" fmla="*/ 835901 h 836015"/>
                  <a:gd name="connsiteX9" fmla="*/ 383781 w 517263"/>
                  <a:gd name="connsiteY9" fmla="*/ 748547 h 836015"/>
                  <a:gd name="connsiteX10" fmla="*/ 423671 w 517263"/>
                  <a:gd name="connsiteY10" fmla="*/ 506231 h 836015"/>
                  <a:gd name="connsiteX11" fmla="*/ 445979 w 517263"/>
                  <a:gd name="connsiteY11" fmla="*/ 179486 h 836015"/>
                  <a:gd name="connsiteX12" fmla="*/ 514950 w 517263"/>
                  <a:gd name="connsiteY12" fmla="*/ 46107 h 836015"/>
                  <a:gd name="connsiteX13" fmla="*/ 481526 w 517263"/>
                  <a:gd name="connsiteY13" fmla="*/ 6064 h 836015"/>
                  <a:gd name="connsiteX14" fmla="*/ 370379 w 517263"/>
                  <a:gd name="connsiteY14" fmla="*/ 67195 h 836015"/>
                  <a:gd name="connsiteX15" fmla="*/ 253679 w 517263"/>
                  <a:gd name="connsiteY15" fmla="*/ 28295 h 83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263" h="836015">
                    <a:moveTo>
                      <a:pt x="253679" y="28295"/>
                    </a:moveTo>
                    <a:cubicBezTo>
                      <a:pt x="212102" y="16351"/>
                      <a:pt x="199120" y="67110"/>
                      <a:pt x="146875" y="61166"/>
                    </a:cubicBezTo>
                    <a:cubicBezTo>
                      <a:pt x="106222" y="53413"/>
                      <a:pt x="64960" y="47783"/>
                      <a:pt x="35728" y="34"/>
                    </a:cubicBezTo>
                    <a:cubicBezTo>
                      <a:pt x="13173" y="-623"/>
                      <a:pt x="-6963" y="7969"/>
                      <a:pt x="2314" y="40078"/>
                    </a:cubicBezTo>
                    <a:cubicBezTo>
                      <a:pt x="36318" y="58394"/>
                      <a:pt x="58902" y="118516"/>
                      <a:pt x="71285" y="173456"/>
                    </a:cubicBezTo>
                    <a:cubicBezTo>
                      <a:pt x="87601" y="282365"/>
                      <a:pt x="100536" y="391284"/>
                      <a:pt x="93592" y="500202"/>
                    </a:cubicBezTo>
                    <a:cubicBezTo>
                      <a:pt x="119338" y="584784"/>
                      <a:pt x="137150" y="663813"/>
                      <a:pt x="133483" y="742518"/>
                    </a:cubicBezTo>
                    <a:cubicBezTo>
                      <a:pt x="109127" y="776655"/>
                      <a:pt x="94811" y="825319"/>
                      <a:pt x="105632" y="836015"/>
                    </a:cubicBezTo>
                    <a:cubicBezTo>
                      <a:pt x="197957" y="772360"/>
                      <a:pt x="307933" y="768492"/>
                      <a:pt x="409546" y="835901"/>
                    </a:cubicBezTo>
                    <a:cubicBezTo>
                      <a:pt x="419328" y="821566"/>
                      <a:pt x="408136" y="782685"/>
                      <a:pt x="383781" y="748547"/>
                    </a:cubicBezTo>
                    <a:cubicBezTo>
                      <a:pt x="380114" y="669842"/>
                      <a:pt x="397925" y="590813"/>
                      <a:pt x="423671" y="506231"/>
                    </a:cubicBezTo>
                    <a:cubicBezTo>
                      <a:pt x="416728" y="397313"/>
                      <a:pt x="429663" y="288404"/>
                      <a:pt x="445979" y="179486"/>
                    </a:cubicBezTo>
                    <a:cubicBezTo>
                      <a:pt x="458362" y="124545"/>
                      <a:pt x="480945" y="64424"/>
                      <a:pt x="514950" y="46107"/>
                    </a:cubicBezTo>
                    <a:cubicBezTo>
                      <a:pt x="524227" y="14008"/>
                      <a:pt x="504091" y="5407"/>
                      <a:pt x="481526" y="6064"/>
                    </a:cubicBezTo>
                    <a:cubicBezTo>
                      <a:pt x="452304" y="53813"/>
                      <a:pt x="411041" y="59451"/>
                      <a:pt x="370379" y="67195"/>
                    </a:cubicBezTo>
                    <a:cubicBezTo>
                      <a:pt x="318134" y="73139"/>
                      <a:pt x="305161" y="22390"/>
                      <a:pt x="253679" y="28295"/>
                    </a:cubicBezTo>
                    <a:close/>
                  </a:path>
                </a:pathLst>
              </a:custGeom>
              <a:solidFill>
                <a:srgbClr val="E9BABA"/>
              </a:solidFill>
              <a:ln w="9525" cap="flat">
                <a:no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sp>
            <p:nvSpPr>
              <p:cNvPr id="8" name="Freeform: Shape 7">
                <a:extLst>
                  <a:ext uri="{FF2B5EF4-FFF2-40B4-BE49-F238E27FC236}">
                    <a16:creationId xmlns:a16="http://schemas.microsoft.com/office/drawing/2014/main" id="{6900A3AF-943A-9757-66C8-95FABC3E3396}"/>
                  </a:ext>
                </a:extLst>
              </p:cNvPr>
              <p:cNvSpPr/>
              <p:nvPr/>
            </p:nvSpPr>
            <p:spPr>
              <a:xfrm>
                <a:off x="3511116" y="3345180"/>
                <a:ext cx="616095" cy="438544"/>
              </a:xfrm>
              <a:custGeom>
                <a:avLst/>
                <a:gdLst>
                  <a:gd name="connsiteX0" fmla="*/ 0 w 474888"/>
                  <a:gd name="connsiteY0" fmla="*/ 196148 h 295624"/>
                  <a:gd name="connsiteX1" fmla="*/ 210160 w 474888"/>
                  <a:gd name="connsiteY1" fmla="*/ 281616 h 295624"/>
                  <a:gd name="connsiteX2" fmla="*/ 367074 w 474888"/>
                  <a:gd name="connsiteY2" fmla="*/ 239582 h 295624"/>
                  <a:gd name="connsiteX3" fmla="*/ 463744 w 474888"/>
                  <a:gd name="connsiteY3" fmla="*/ 183537 h 295624"/>
                  <a:gd name="connsiteX4" fmla="*/ 455333 w 474888"/>
                  <a:gd name="connsiteY4" fmla="*/ 71457 h 295624"/>
                  <a:gd name="connsiteX5" fmla="*/ 364274 w 474888"/>
                  <a:gd name="connsiteY5" fmla="*/ 0 h 295624"/>
                  <a:gd name="connsiteX6" fmla="*/ 267595 w 474888"/>
                  <a:gd name="connsiteY6" fmla="*/ 35033 h 295624"/>
                  <a:gd name="connsiteX7" fmla="*/ 127492 w 474888"/>
                  <a:gd name="connsiteY7" fmla="*/ 98079 h 295624"/>
                  <a:gd name="connsiteX8" fmla="*/ 26622 w 474888"/>
                  <a:gd name="connsiteY8" fmla="*/ 155515 h 295624"/>
                  <a:gd name="connsiteX9" fmla="*/ 0 w 474888"/>
                  <a:gd name="connsiteY9" fmla="*/ 196148 h 2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888" h="295624">
                    <a:moveTo>
                      <a:pt x="0" y="196148"/>
                    </a:moveTo>
                    <a:cubicBezTo>
                      <a:pt x="44434" y="256946"/>
                      <a:pt x="82525" y="325726"/>
                      <a:pt x="210160" y="281616"/>
                    </a:cubicBezTo>
                    <a:cubicBezTo>
                      <a:pt x="265262" y="278816"/>
                      <a:pt x="322640" y="285074"/>
                      <a:pt x="367074" y="239582"/>
                    </a:cubicBezTo>
                    <a:cubicBezTo>
                      <a:pt x="410042" y="204283"/>
                      <a:pt x="420776" y="193043"/>
                      <a:pt x="463744" y="183537"/>
                    </a:cubicBezTo>
                    <a:cubicBezTo>
                      <a:pt x="481574" y="133693"/>
                      <a:pt x="477460" y="99508"/>
                      <a:pt x="455333" y="71457"/>
                    </a:cubicBezTo>
                    <a:cubicBezTo>
                      <a:pt x="423462" y="29261"/>
                      <a:pt x="398326" y="19298"/>
                      <a:pt x="364274" y="0"/>
                    </a:cubicBezTo>
                    <a:cubicBezTo>
                      <a:pt x="332051" y="7115"/>
                      <a:pt x="299818" y="-5791"/>
                      <a:pt x="267595" y="35033"/>
                    </a:cubicBezTo>
                    <a:cubicBezTo>
                      <a:pt x="211150" y="26803"/>
                      <a:pt x="165268" y="50282"/>
                      <a:pt x="127492" y="98079"/>
                    </a:cubicBezTo>
                    <a:cubicBezTo>
                      <a:pt x="81524" y="104870"/>
                      <a:pt x="42748" y="118872"/>
                      <a:pt x="26622" y="155515"/>
                    </a:cubicBezTo>
                    <a:cubicBezTo>
                      <a:pt x="10058" y="165221"/>
                      <a:pt x="1619" y="178975"/>
                      <a:pt x="0" y="196148"/>
                    </a:cubicBezTo>
                    <a:close/>
                  </a:path>
                </a:pathLst>
              </a:custGeom>
              <a:solidFill>
                <a:srgbClr val="E1E1E1"/>
              </a:solidFill>
              <a:ln w="19463" cap="flat">
                <a:solidFill>
                  <a:srgbClr val="5C5C5C"/>
                </a:solidFill>
                <a:prstDash val="solid"/>
                <a:miter/>
              </a:ln>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4050"/>
              </a:p>
            </p:txBody>
          </p:sp>
        </p:grpSp>
        <p:sp>
          <p:nvSpPr>
            <p:cNvPr id="9" name="Cloud 8">
              <a:extLst>
                <a:ext uri="{FF2B5EF4-FFF2-40B4-BE49-F238E27FC236}">
                  <a16:creationId xmlns:a16="http://schemas.microsoft.com/office/drawing/2014/main" id="{B67A81B1-2119-9C05-8C61-B67FD2161E9A}"/>
                </a:ext>
              </a:extLst>
            </p:cNvPr>
            <p:cNvSpPr/>
            <p:nvPr/>
          </p:nvSpPr>
          <p:spPr>
            <a:xfrm>
              <a:off x="4305735" y="3207751"/>
              <a:ext cx="461112" cy="393539"/>
            </a:xfrm>
            <a:prstGeom prst="clou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7" name="Cloud 16">
              <a:extLst>
                <a:ext uri="{FF2B5EF4-FFF2-40B4-BE49-F238E27FC236}">
                  <a16:creationId xmlns:a16="http://schemas.microsoft.com/office/drawing/2014/main" id="{90F8BC12-B212-F7F5-FC3A-9C0C1A8F687E}"/>
                </a:ext>
              </a:extLst>
            </p:cNvPr>
            <p:cNvSpPr/>
            <p:nvPr/>
          </p:nvSpPr>
          <p:spPr>
            <a:xfrm>
              <a:off x="3063525" y="3481357"/>
              <a:ext cx="461112" cy="39353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8" name="Cloud 17">
              <a:extLst>
                <a:ext uri="{FF2B5EF4-FFF2-40B4-BE49-F238E27FC236}">
                  <a16:creationId xmlns:a16="http://schemas.microsoft.com/office/drawing/2014/main" id="{5300416B-2B51-D0AC-0B2A-3E773136A390}"/>
                </a:ext>
              </a:extLst>
            </p:cNvPr>
            <p:cNvSpPr/>
            <p:nvPr/>
          </p:nvSpPr>
          <p:spPr>
            <a:xfrm>
              <a:off x="3014768" y="5690723"/>
              <a:ext cx="461112" cy="393539"/>
            </a:xfrm>
            <a:prstGeom prst="cloud">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grpSp>
    </p:spTree>
    <p:extLst>
      <p:ext uri="{BB962C8B-B14F-4D97-AF65-F5344CB8AC3E}">
        <p14:creationId xmlns:p14="http://schemas.microsoft.com/office/powerpoint/2010/main" val="1286659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9AE9-0C23-CC2D-04A5-1ABDCA49AAE8}"/>
              </a:ext>
            </a:extLst>
          </p:cNvPr>
          <p:cNvSpPr>
            <a:spLocks noGrp="1"/>
          </p:cNvSpPr>
          <p:nvPr>
            <p:ph type="ctrTitle"/>
          </p:nvPr>
        </p:nvSpPr>
        <p:spPr>
          <a:xfrm>
            <a:off x="0" y="524177"/>
            <a:ext cx="12672725" cy="1216131"/>
          </a:xfrm>
          <a:noFill/>
        </p:spPr>
        <p:txBody>
          <a:bodyPr>
            <a:normAutofit fontScale="9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Targeted therapy for SWI/SNF deficient tumors	</a:t>
            </a:r>
          </a:p>
        </p:txBody>
      </p:sp>
      <p:sp>
        <p:nvSpPr>
          <p:cNvPr id="3" name="Content Placeholder 2">
            <a:extLst>
              <a:ext uri="{FF2B5EF4-FFF2-40B4-BE49-F238E27FC236}">
                <a16:creationId xmlns:a16="http://schemas.microsoft.com/office/drawing/2014/main" id="{498E1FB7-1130-CB63-2213-C431E27F36A4}"/>
              </a:ext>
            </a:extLst>
          </p:cNvPr>
          <p:cNvSpPr>
            <a:spLocks noGrp="1"/>
          </p:cNvSpPr>
          <p:nvPr>
            <p:ph type="body" sz="quarter" idx="10"/>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50000"/>
              </a:lnSpc>
            </a:pPr>
            <a:r>
              <a:rPr lang="en-US" sz="4000" dirty="0"/>
              <a:t>EZH2 inhibitors</a:t>
            </a:r>
          </a:p>
          <a:p>
            <a:pPr algn="ctr">
              <a:lnSpc>
                <a:spcPct val="150000"/>
              </a:lnSpc>
            </a:pPr>
            <a:r>
              <a:rPr lang="en-US" sz="4000" dirty="0"/>
              <a:t>Histone deacetylase inhibitors </a:t>
            </a:r>
          </a:p>
          <a:p>
            <a:pPr algn="ctr">
              <a:lnSpc>
                <a:spcPct val="150000"/>
              </a:lnSpc>
            </a:pPr>
            <a:r>
              <a:rPr lang="en-US" sz="4000" dirty="0"/>
              <a:t>Immunotherapy</a:t>
            </a:r>
          </a:p>
          <a:p>
            <a:pPr algn="ctr">
              <a:lnSpc>
                <a:spcPct val="150000"/>
              </a:lnSpc>
            </a:pPr>
            <a:r>
              <a:rPr lang="en-US" sz="4000" dirty="0"/>
              <a:t>CDK4/6 inhibition</a:t>
            </a:r>
          </a:p>
          <a:p>
            <a:pPr algn="ctr">
              <a:lnSpc>
                <a:spcPct val="150000"/>
              </a:lnSpc>
            </a:pPr>
            <a:r>
              <a:rPr lang="en-US" sz="4000" dirty="0"/>
              <a:t>PARP inhibitors and temozolomide</a:t>
            </a:r>
          </a:p>
        </p:txBody>
      </p:sp>
      <p:sp>
        <p:nvSpPr>
          <p:cNvPr id="4" name="TextBox 3">
            <a:extLst>
              <a:ext uri="{FF2B5EF4-FFF2-40B4-BE49-F238E27FC236}">
                <a16:creationId xmlns:a16="http://schemas.microsoft.com/office/drawing/2014/main" id="{C624ED8D-0D75-20BE-951E-0C5B3492C303}"/>
              </a:ext>
            </a:extLst>
          </p:cNvPr>
          <p:cNvSpPr txBox="1"/>
          <p:nvPr/>
        </p:nvSpPr>
        <p:spPr>
          <a:xfrm>
            <a:off x="1080799" y="8439384"/>
            <a:ext cx="16126402" cy="1323439"/>
          </a:xfrm>
          <a:prstGeom prst="rect">
            <a:avLst/>
          </a:prstGeom>
          <a:noFill/>
        </p:spPr>
        <p:txBody>
          <a:bodyPr wrap="none" rtlCol="0">
            <a:spAutoFit/>
          </a:bodyPr>
          <a:lstStyle/>
          <a:p>
            <a:r>
              <a:rPr lang="en-US" sz="4000" dirty="0"/>
              <a:t>Challenges: Rare tumors; Does SCCOHT respond similarly to Undifferentiated</a:t>
            </a:r>
          </a:p>
          <a:p>
            <a:r>
              <a:rPr lang="en-US" sz="4000" dirty="0"/>
              <a:t>Carcinoma as the latter has other mutations in addition to SWI/SNF loss </a:t>
            </a:r>
          </a:p>
        </p:txBody>
      </p:sp>
    </p:spTree>
    <p:extLst>
      <p:ext uri="{BB962C8B-B14F-4D97-AF65-F5344CB8AC3E}">
        <p14:creationId xmlns:p14="http://schemas.microsoft.com/office/powerpoint/2010/main" val="210533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A6E7-CB71-D017-E612-6919BC2882EE}"/>
              </a:ext>
            </a:extLst>
          </p:cNvPr>
          <p:cNvSpPr>
            <a:spLocks noGrp="1"/>
          </p:cNvSpPr>
          <p:nvPr>
            <p:ph type="title"/>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400" dirty="0"/>
              <a:t>EZH2 inhibitors: Most Studied</a:t>
            </a:r>
          </a:p>
        </p:txBody>
      </p:sp>
      <p:sp>
        <p:nvSpPr>
          <p:cNvPr id="3" name="Content Placeholder 2">
            <a:extLst>
              <a:ext uri="{FF2B5EF4-FFF2-40B4-BE49-F238E27FC236}">
                <a16:creationId xmlns:a16="http://schemas.microsoft.com/office/drawing/2014/main" id="{BE904BBF-07F3-63CD-4425-6D159E52A790}"/>
              </a:ext>
            </a:extLst>
          </p:cNvPr>
          <p:cNvSpPr>
            <a:spLocks noGrp="1"/>
          </p:cNvSpPr>
          <p:nvPr>
            <p:ph idx="1"/>
          </p:nvPr>
        </p:nvSpPr>
        <p:spPr>
          <a:xfrm>
            <a:off x="359469" y="2522915"/>
            <a:ext cx="9364371" cy="7614230"/>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20000"/>
              </a:lnSpc>
            </a:pPr>
            <a:r>
              <a:rPr lang="en-US" sz="2800" dirty="0"/>
              <a:t>SWI/SNF opposes the function of PRC2</a:t>
            </a:r>
          </a:p>
          <a:p>
            <a:pPr>
              <a:lnSpc>
                <a:spcPct val="120000"/>
              </a:lnSpc>
            </a:pPr>
            <a:r>
              <a:rPr lang="en-US" sz="2800" dirty="0"/>
              <a:t>SWI/SNF loss </a:t>
            </a:r>
            <a:r>
              <a:rPr lang="en-US" sz="2800" dirty="0">
                <a:sym typeface="Wingdings" panose="05000000000000000000" pitchFamily="2" charset="2"/>
              </a:rPr>
              <a:t>  </a:t>
            </a:r>
            <a:r>
              <a:rPr lang="en-US" sz="2800" b="1" dirty="0"/>
              <a:t>↑</a:t>
            </a:r>
            <a:r>
              <a:rPr lang="en-US" sz="2800" dirty="0"/>
              <a:t>PRC2 activity </a:t>
            </a:r>
            <a:r>
              <a:rPr lang="en-US" sz="2800" dirty="0">
                <a:sym typeface="Wingdings" panose="05000000000000000000" pitchFamily="2" charset="2"/>
              </a:rPr>
              <a:t> </a:t>
            </a:r>
            <a:r>
              <a:rPr lang="en-US" sz="2800" b="1" dirty="0"/>
              <a:t>↑</a:t>
            </a:r>
            <a:r>
              <a:rPr lang="en-US" sz="2800" dirty="0"/>
              <a:t>H3K27me3 levels</a:t>
            </a:r>
          </a:p>
          <a:p>
            <a:pPr>
              <a:lnSpc>
                <a:spcPct val="120000"/>
              </a:lnSpc>
            </a:pPr>
            <a:r>
              <a:rPr lang="en-US" sz="2800" dirty="0"/>
              <a:t>EZH2 is the catalytic subunit of PRC2</a:t>
            </a:r>
          </a:p>
          <a:p>
            <a:pPr>
              <a:lnSpc>
                <a:spcPct val="120000"/>
              </a:lnSpc>
            </a:pPr>
            <a:r>
              <a:rPr lang="en-US" sz="2800" dirty="0"/>
              <a:t>EZH2 inhibitors showed preclinical efficacy</a:t>
            </a:r>
          </a:p>
          <a:p>
            <a:pPr>
              <a:lnSpc>
                <a:spcPct val="120000"/>
              </a:lnSpc>
            </a:pPr>
            <a:r>
              <a:rPr lang="en-US" sz="2800" dirty="0"/>
              <a:t>FDA approval of tazemetostat in 2020 for epithelioid sarcoma</a:t>
            </a:r>
          </a:p>
          <a:p>
            <a:pPr>
              <a:lnSpc>
                <a:spcPct val="120000"/>
              </a:lnSpc>
            </a:pPr>
            <a:r>
              <a:rPr lang="en-US" sz="2800" dirty="0"/>
              <a:t>Phase 2 trial halted – only 2/31 partial responses</a:t>
            </a:r>
          </a:p>
          <a:p>
            <a:pPr>
              <a:lnSpc>
                <a:spcPct val="120000"/>
              </a:lnSpc>
            </a:pPr>
            <a:r>
              <a:rPr lang="en-US" sz="2800" dirty="0"/>
              <a:t>Possible synergistic effect with combined histone deacetylase inhibitors?</a:t>
            </a:r>
          </a:p>
        </p:txBody>
      </p:sp>
      <p:sp>
        <p:nvSpPr>
          <p:cNvPr id="5" name="TextBox 4">
            <a:extLst>
              <a:ext uri="{FF2B5EF4-FFF2-40B4-BE49-F238E27FC236}">
                <a16:creationId xmlns:a16="http://schemas.microsoft.com/office/drawing/2014/main" id="{8D420062-5018-FFE8-5514-7F4286BF2BF5}"/>
              </a:ext>
            </a:extLst>
          </p:cNvPr>
          <p:cNvSpPr txBox="1"/>
          <p:nvPr/>
        </p:nvSpPr>
        <p:spPr>
          <a:xfrm>
            <a:off x="8550974" y="8818445"/>
            <a:ext cx="9172541" cy="1200329"/>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US" sz="1800" dirty="0"/>
              <a:t>Lu C and Allis C. Nat Genet. 2017;49(2):178-179. </a:t>
            </a:r>
          </a:p>
          <a:p>
            <a:pPr algn="r"/>
            <a:r>
              <a:rPr lang="en-US" sz="1800" dirty="0"/>
              <a:t>Chan-</a:t>
            </a:r>
            <a:r>
              <a:rPr lang="en-US" sz="1800" dirty="0" err="1"/>
              <a:t>Penebre</a:t>
            </a:r>
            <a:r>
              <a:rPr lang="en-US" sz="1800" dirty="0"/>
              <a:t> E, et al. Mol Cancer </a:t>
            </a:r>
            <a:r>
              <a:rPr lang="en-US" sz="1800" dirty="0" err="1"/>
              <a:t>Ther</a:t>
            </a:r>
            <a:r>
              <a:rPr lang="en-US" sz="1800" dirty="0"/>
              <a:t> 2017;16(5):850–60.</a:t>
            </a:r>
          </a:p>
          <a:p>
            <a:pPr algn="r"/>
            <a:r>
              <a:rPr lang="en-US" sz="1800" dirty="0"/>
              <a:t>Wang Y, et al. J </a:t>
            </a:r>
            <a:r>
              <a:rPr lang="en-US" sz="1800" dirty="0" err="1"/>
              <a:t>Pathol</a:t>
            </a:r>
            <a:r>
              <a:rPr lang="en-US" sz="1800" dirty="0"/>
              <a:t> 2017;242(3):371–83.</a:t>
            </a:r>
          </a:p>
          <a:p>
            <a:pPr algn="r"/>
            <a:r>
              <a:rPr lang="en-US" sz="1800" dirty="0"/>
              <a:t>Wang Y, Mol Cancer </a:t>
            </a:r>
            <a:r>
              <a:rPr lang="en-US" sz="1800" dirty="0" err="1"/>
              <a:t>Ther</a:t>
            </a:r>
            <a:r>
              <a:rPr lang="en-US" sz="1800" dirty="0"/>
              <a:t>. 2018 Dec; 17(12): 2767–2779. </a:t>
            </a:r>
          </a:p>
        </p:txBody>
      </p:sp>
      <p:pic>
        <p:nvPicPr>
          <p:cNvPr id="4" name="Picture 3">
            <a:extLst>
              <a:ext uri="{FF2B5EF4-FFF2-40B4-BE49-F238E27FC236}">
                <a16:creationId xmlns:a16="http://schemas.microsoft.com/office/drawing/2014/main" id="{3DE2E957-0A51-FC39-C926-60E6B0EB0583}"/>
              </a:ext>
            </a:extLst>
          </p:cNvPr>
          <p:cNvPicPr>
            <a:picLocks noChangeAspect="1"/>
          </p:cNvPicPr>
          <p:nvPr/>
        </p:nvPicPr>
        <p:blipFill>
          <a:blip r:embed="rId3"/>
          <a:stretch>
            <a:fillRect/>
          </a:stretch>
        </p:blipFill>
        <p:spPr>
          <a:xfrm>
            <a:off x="9601200" y="2106777"/>
            <a:ext cx="8686800" cy="5516118"/>
          </a:xfrm>
          <a:prstGeom prst="rect">
            <a:avLst/>
          </a:prstGeom>
        </p:spPr>
      </p:pic>
    </p:spTree>
    <p:extLst>
      <p:ext uri="{BB962C8B-B14F-4D97-AF65-F5344CB8AC3E}">
        <p14:creationId xmlns:p14="http://schemas.microsoft.com/office/powerpoint/2010/main" val="1292911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01E7-7CAC-2426-821A-01E7E5466A73}"/>
              </a:ext>
            </a:extLst>
          </p:cNvPr>
          <p:cNvSpPr>
            <a:spLocks noGrp="1"/>
          </p:cNvSpPr>
          <p:nvPr>
            <p:ph type="ctrTitle"/>
          </p:nvPr>
        </p:nvSpPr>
        <p:spPr>
          <a:noFill/>
        </p:spPr>
        <p:txBody>
          <a:bodyPr>
            <a:normAutofit fontScale="9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t>SWI/SNF and immune checkpoint inhibition (ICI)</a:t>
            </a:r>
          </a:p>
        </p:txBody>
      </p:sp>
      <p:sp>
        <p:nvSpPr>
          <p:cNvPr id="3" name="Content Placeholder 2">
            <a:extLst>
              <a:ext uri="{FF2B5EF4-FFF2-40B4-BE49-F238E27FC236}">
                <a16:creationId xmlns:a16="http://schemas.microsoft.com/office/drawing/2014/main" id="{2F5E82C7-8DC1-DF88-69E1-590A1804DD37}"/>
              </a:ext>
            </a:extLst>
          </p:cNvPr>
          <p:cNvSpPr>
            <a:spLocks noGrp="1"/>
          </p:cNvSpPr>
          <p:nvPr>
            <p:ph type="body" sz="quarter" idx="10"/>
          </p:nvPr>
        </p:nvSpPr>
        <p:spPr>
          <a:xfrm>
            <a:off x="117763" y="3236583"/>
            <a:ext cx="17482705" cy="626549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50000"/>
              </a:lnSpc>
            </a:pPr>
            <a:r>
              <a:rPr lang="en-US" sz="4000" dirty="0"/>
              <a:t>Often responsive to ICI despite low TMB, MSS</a:t>
            </a:r>
          </a:p>
          <a:p>
            <a:pPr algn="ctr">
              <a:lnSpc>
                <a:spcPct val="150000"/>
              </a:lnSpc>
            </a:pPr>
            <a:r>
              <a:rPr lang="en-US" sz="4000" dirty="0"/>
              <a:t>Predominantly case reports and small series in lung, ovary </a:t>
            </a:r>
            <a:r>
              <a:rPr lang="en-US" sz="4000" dirty="0">
                <a:sym typeface="Wingdings" panose="05000000000000000000" pitchFamily="2" charset="2"/>
              </a:rPr>
              <a:t> endometrium</a:t>
            </a:r>
            <a:endParaRPr lang="en-US" sz="4000" dirty="0"/>
          </a:p>
          <a:p>
            <a:pPr algn="ctr">
              <a:lnSpc>
                <a:spcPct val="150000"/>
              </a:lnSpc>
            </a:pPr>
            <a:r>
              <a:rPr lang="en-US" sz="4000" dirty="0"/>
              <a:t>PD-L1 expression frequent in undifferentiated endometrial cancer (~50%), SCCOHT</a:t>
            </a:r>
          </a:p>
          <a:p>
            <a:pPr>
              <a:lnSpc>
                <a:spcPct val="150000"/>
              </a:lnSpc>
            </a:pPr>
            <a:endParaRPr lang="en-US" dirty="0"/>
          </a:p>
          <a:p>
            <a:pPr>
              <a:lnSpc>
                <a:spcPct val="150000"/>
              </a:lnSpc>
            </a:pPr>
            <a:endParaRPr lang="en-US" dirty="0"/>
          </a:p>
        </p:txBody>
      </p:sp>
      <p:sp>
        <p:nvSpPr>
          <p:cNvPr id="4" name="TextBox 3">
            <a:extLst>
              <a:ext uri="{FF2B5EF4-FFF2-40B4-BE49-F238E27FC236}">
                <a16:creationId xmlns:a16="http://schemas.microsoft.com/office/drawing/2014/main" id="{3F0E4441-CE68-E7A9-B469-CEAB6E93A1E3}"/>
              </a:ext>
            </a:extLst>
          </p:cNvPr>
          <p:cNvSpPr txBox="1"/>
          <p:nvPr/>
        </p:nvSpPr>
        <p:spPr>
          <a:xfrm>
            <a:off x="10236371" y="8931826"/>
            <a:ext cx="6335887" cy="83099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US" sz="2400" dirty="0"/>
              <a:t>Agaimy A. Adv </a:t>
            </a:r>
            <a:r>
              <a:rPr lang="en-US" sz="2400" dirty="0" err="1"/>
              <a:t>Anat</a:t>
            </a:r>
            <a:r>
              <a:rPr lang="en-US" sz="2400" dirty="0"/>
              <a:t> Pathol. 2023;30(3):211-217.</a:t>
            </a:r>
          </a:p>
          <a:p>
            <a:pPr algn="r"/>
            <a:r>
              <a:rPr lang="en-US" sz="2400" dirty="0"/>
              <a:t>Ono R, et al. Int J Mol Sci. 2019;20(15):3744.  </a:t>
            </a:r>
            <a:endParaRPr lang="en-US" sz="3600" dirty="0"/>
          </a:p>
        </p:txBody>
      </p:sp>
    </p:spTree>
    <p:extLst>
      <p:ext uri="{BB962C8B-B14F-4D97-AF65-F5344CB8AC3E}">
        <p14:creationId xmlns:p14="http://schemas.microsoft.com/office/powerpoint/2010/main" val="3745119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8ED165-CCB7-4280-9401-667FBCF258EC}"/>
              </a:ext>
            </a:extLst>
          </p:cNvPr>
          <p:cNvSpPr>
            <a:spLocks noGrp="1"/>
          </p:cNvSpPr>
          <p:nvPr>
            <p:ph idx="1"/>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a:p>
        </p:txBody>
      </p:sp>
      <p:pic>
        <p:nvPicPr>
          <p:cNvPr id="4" name="Picture 3">
            <a:extLst>
              <a:ext uri="{FF2B5EF4-FFF2-40B4-BE49-F238E27FC236}">
                <a16:creationId xmlns:a16="http://schemas.microsoft.com/office/drawing/2014/main" id="{D7AD7D53-CF3E-4BAC-8C39-EF5CEF351024}"/>
              </a:ext>
            </a:extLst>
          </p:cNvPr>
          <p:cNvPicPr>
            <a:picLocks noChangeAspect="1"/>
          </p:cNvPicPr>
          <p:nvPr/>
        </p:nvPicPr>
        <p:blipFill rotWithShape="1">
          <a:blip r:embed="rId3"/>
          <a:srcRect l="26375" t="9680" r="36613" b="8420"/>
          <a:stretch/>
        </p:blipFill>
        <p:spPr>
          <a:xfrm>
            <a:off x="827076" y="-1"/>
            <a:ext cx="7452828" cy="10307102"/>
          </a:xfrm>
          <a:prstGeom prst="rect">
            <a:avLst/>
          </a:prstGeom>
        </p:spPr>
      </p:pic>
      <p:pic>
        <p:nvPicPr>
          <p:cNvPr id="7" name="Picture 6">
            <a:extLst>
              <a:ext uri="{FF2B5EF4-FFF2-40B4-BE49-F238E27FC236}">
                <a16:creationId xmlns:a16="http://schemas.microsoft.com/office/drawing/2014/main" id="{C9D4D55B-05EC-3632-ECB7-81AC3EDDDBC7}"/>
              </a:ext>
            </a:extLst>
          </p:cNvPr>
          <p:cNvPicPr>
            <a:picLocks noChangeAspect="1"/>
          </p:cNvPicPr>
          <p:nvPr/>
        </p:nvPicPr>
        <p:blipFill>
          <a:blip r:embed="rId4"/>
          <a:stretch>
            <a:fillRect/>
          </a:stretch>
        </p:blipFill>
        <p:spPr>
          <a:xfrm>
            <a:off x="8279905" y="1902620"/>
            <a:ext cx="9460439" cy="7069094"/>
          </a:xfrm>
          <a:prstGeom prst="rect">
            <a:avLst/>
          </a:prstGeom>
        </p:spPr>
      </p:pic>
      <p:sp>
        <p:nvSpPr>
          <p:cNvPr id="5" name="Rectangle 4">
            <a:extLst>
              <a:ext uri="{FF2B5EF4-FFF2-40B4-BE49-F238E27FC236}">
                <a16:creationId xmlns:a16="http://schemas.microsoft.com/office/drawing/2014/main" id="{5277E042-8D9C-4C30-7BFB-290361AE3A0E}"/>
              </a:ext>
            </a:extLst>
          </p:cNvPr>
          <p:cNvSpPr/>
          <p:nvPr/>
        </p:nvSpPr>
        <p:spPr>
          <a:xfrm>
            <a:off x="8963070" y="9190761"/>
            <a:ext cx="8279901" cy="523220"/>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dirty="0" err="1"/>
              <a:t>Jelinic</a:t>
            </a:r>
            <a:r>
              <a:rPr lang="en-US" sz="2800" dirty="0"/>
              <a:t> P,  et al. J. Natl. Cancer Inst. 2018;110:787–790.</a:t>
            </a:r>
          </a:p>
        </p:txBody>
      </p:sp>
    </p:spTree>
    <p:extLst>
      <p:ext uri="{BB962C8B-B14F-4D97-AF65-F5344CB8AC3E}">
        <p14:creationId xmlns:p14="http://schemas.microsoft.com/office/powerpoint/2010/main" val="2628602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2C96-794A-DC33-77ED-FCEE2CB11C97}"/>
              </a:ext>
            </a:extLst>
          </p:cNvPr>
          <p:cNvSpPr>
            <a:spLocks noGrp="1"/>
          </p:cNvSpPr>
          <p:nvPr>
            <p:ph type="title"/>
          </p:nvPr>
        </p:nvSpPr>
        <p:spPr>
          <a:xfrm>
            <a:off x="0" y="-42720"/>
            <a:ext cx="18288000" cy="1459440"/>
          </a:xfrm>
          <a:solidFill>
            <a:schemeClr val="accent5">
              <a:lumMod val="20000"/>
              <a:lumOff val="80000"/>
            </a:schemeClr>
          </a:solidFill>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t>SCCOHT is susceptible to CDK4/6 inhibition</a:t>
            </a:r>
          </a:p>
        </p:txBody>
      </p:sp>
      <p:sp>
        <p:nvSpPr>
          <p:cNvPr id="3" name="Content Placeholder 2">
            <a:extLst>
              <a:ext uri="{FF2B5EF4-FFF2-40B4-BE49-F238E27FC236}">
                <a16:creationId xmlns:a16="http://schemas.microsoft.com/office/drawing/2014/main" id="{BE8CB050-0740-BD6D-5414-FA2E0E05C92F}"/>
              </a:ext>
            </a:extLst>
          </p:cNvPr>
          <p:cNvSpPr>
            <a:spLocks noGrp="1"/>
          </p:cNvSpPr>
          <p:nvPr>
            <p:ph idx="1"/>
          </p:nvPr>
        </p:nvSpPr>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t>RNAi screens found SCCOHT cells sensitive to CDK4/6 inhibition</a:t>
            </a:r>
          </a:p>
        </p:txBody>
      </p:sp>
      <p:pic>
        <p:nvPicPr>
          <p:cNvPr id="6" name="Picture 5" descr="A picture containing text, screenshot, diagram, design&#10;&#10;Description automatically generated">
            <a:extLst>
              <a:ext uri="{FF2B5EF4-FFF2-40B4-BE49-F238E27FC236}">
                <a16:creationId xmlns:a16="http://schemas.microsoft.com/office/drawing/2014/main" id="{788CEC5F-5DF7-5783-4AFE-6BEDBDD924CA}"/>
              </a:ext>
            </a:extLst>
          </p:cNvPr>
          <p:cNvPicPr>
            <a:picLocks noChangeAspect="1"/>
          </p:cNvPicPr>
          <p:nvPr/>
        </p:nvPicPr>
        <p:blipFill rotWithShape="1">
          <a:blip r:embed="rId3"/>
          <a:srcRect l="44462" t="2765" r="22215" b="72663"/>
          <a:stretch/>
        </p:blipFill>
        <p:spPr>
          <a:xfrm>
            <a:off x="749105" y="3692768"/>
            <a:ext cx="6403164" cy="4841321"/>
          </a:xfrm>
          <a:prstGeom prst="rect">
            <a:avLst/>
          </a:prstGeom>
        </p:spPr>
      </p:pic>
      <p:pic>
        <p:nvPicPr>
          <p:cNvPr id="7" name="Picture 6">
            <a:extLst>
              <a:ext uri="{FF2B5EF4-FFF2-40B4-BE49-F238E27FC236}">
                <a16:creationId xmlns:a16="http://schemas.microsoft.com/office/drawing/2014/main" id="{190FB09E-EC3F-A229-4CA2-1BB5079DEB64}"/>
              </a:ext>
            </a:extLst>
          </p:cNvPr>
          <p:cNvPicPr>
            <a:picLocks noChangeAspect="1"/>
          </p:cNvPicPr>
          <p:nvPr/>
        </p:nvPicPr>
        <p:blipFill rotWithShape="1">
          <a:blip r:embed="rId4"/>
          <a:srcRect t="74051" r="76962"/>
          <a:stretch/>
        </p:blipFill>
        <p:spPr>
          <a:xfrm>
            <a:off x="10624625" y="3692768"/>
            <a:ext cx="4990512" cy="4898448"/>
          </a:xfrm>
          <a:prstGeom prst="rect">
            <a:avLst/>
          </a:prstGeom>
        </p:spPr>
      </p:pic>
      <p:sp>
        <p:nvSpPr>
          <p:cNvPr id="8" name="Rectangle 7">
            <a:extLst>
              <a:ext uri="{FF2B5EF4-FFF2-40B4-BE49-F238E27FC236}">
                <a16:creationId xmlns:a16="http://schemas.microsoft.com/office/drawing/2014/main" id="{18E0B446-D697-7BB3-C22A-7BE42DBB9E53}"/>
              </a:ext>
            </a:extLst>
          </p:cNvPr>
          <p:cNvSpPr/>
          <p:nvPr/>
        </p:nvSpPr>
        <p:spPr>
          <a:xfrm>
            <a:off x="10392506" y="3545059"/>
            <a:ext cx="590843" cy="61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4" name="Right Brace 3">
            <a:extLst>
              <a:ext uri="{FF2B5EF4-FFF2-40B4-BE49-F238E27FC236}">
                <a16:creationId xmlns:a16="http://schemas.microsoft.com/office/drawing/2014/main" id="{155B3B95-A392-784F-35F2-2CEB1ADFE7B9}"/>
              </a:ext>
            </a:extLst>
          </p:cNvPr>
          <p:cNvSpPr/>
          <p:nvPr/>
        </p:nvSpPr>
        <p:spPr>
          <a:xfrm>
            <a:off x="7259783" y="6317674"/>
            <a:ext cx="145472" cy="1253837"/>
          </a:xfrm>
          <a:prstGeom prst="rightBrace">
            <a:avLst/>
          </a:prstGeom>
          <a:ln w="19050">
            <a:solidFill>
              <a:srgbClr val="FD41F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5" name="TextBox 4">
            <a:extLst>
              <a:ext uri="{FF2B5EF4-FFF2-40B4-BE49-F238E27FC236}">
                <a16:creationId xmlns:a16="http://schemas.microsoft.com/office/drawing/2014/main" id="{C9125957-A064-7519-7CA5-C63B2D8926CB}"/>
              </a:ext>
            </a:extLst>
          </p:cNvPr>
          <p:cNvSpPr txBox="1"/>
          <p:nvPr/>
        </p:nvSpPr>
        <p:spPr>
          <a:xfrm>
            <a:off x="7384388" y="6650274"/>
            <a:ext cx="1563987" cy="46166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SCCOHT</a:t>
            </a:r>
          </a:p>
        </p:txBody>
      </p:sp>
      <p:sp>
        <p:nvSpPr>
          <p:cNvPr id="9" name="Right Brace 8">
            <a:extLst>
              <a:ext uri="{FF2B5EF4-FFF2-40B4-BE49-F238E27FC236}">
                <a16:creationId xmlns:a16="http://schemas.microsoft.com/office/drawing/2014/main" id="{D0D034C8-E066-0ACB-0838-CD0EB52B3637}"/>
              </a:ext>
            </a:extLst>
          </p:cNvPr>
          <p:cNvSpPr/>
          <p:nvPr/>
        </p:nvSpPr>
        <p:spPr>
          <a:xfrm>
            <a:off x="7118186" y="4122283"/>
            <a:ext cx="145472" cy="125383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0" name="TextBox 9">
            <a:extLst>
              <a:ext uri="{FF2B5EF4-FFF2-40B4-BE49-F238E27FC236}">
                <a16:creationId xmlns:a16="http://schemas.microsoft.com/office/drawing/2014/main" id="{7BF95698-3E34-AE1E-3C43-40D1FC39F427}"/>
              </a:ext>
            </a:extLst>
          </p:cNvPr>
          <p:cNvSpPr txBox="1"/>
          <p:nvPr/>
        </p:nvSpPr>
        <p:spPr>
          <a:xfrm>
            <a:off x="7242791" y="4454884"/>
            <a:ext cx="3114507" cy="83099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SMARCA4-proficient</a:t>
            </a:r>
          </a:p>
          <a:p>
            <a:r>
              <a:rPr lang="en-US" sz="2400" dirty="0"/>
              <a:t>ovarian cancer</a:t>
            </a:r>
          </a:p>
        </p:txBody>
      </p:sp>
      <p:sp>
        <p:nvSpPr>
          <p:cNvPr id="13" name="Rectangle 12">
            <a:extLst>
              <a:ext uri="{FF2B5EF4-FFF2-40B4-BE49-F238E27FC236}">
                <a16:creationId xmlns:a16="http://schemas.microsoft.com/office/drawing/2014/main" id="{DC319257-3568-B746-EE71-BCC798734F88}"/>
              </a:ext>
            </a:extLst>
          </p:cNvPr>
          <p:cNvSpPr/>
          <p:nvPr/>
        </p:nvSpPr>
        <p:spPr>
          <a:xfrm>
            <a:off x="11927433" y="9735876"/>
            <a:ext cx="6434733" cy="461665"/>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fr-FR" sz="2400" dirty="0"/>
              <a:t>Xue Y, et al. Nat Commun. 2019; 10: 558. </a:t>
            </a:r>
          </a:p>
        </p:txBody>
      </p:sp>
      <p:sp>
        <p:nvSpPr>
          <p:cNvPr id="11" name="Right Brace 10">
            <a:extLst>
              <a:ext uri="{FF2B5EF4-FFF2-40B4-BE49-F238E27FC236}">
                <a16:creationId xmlns:a16="http://schemas.microsoft.com/office/drawing/2014/main" id="{F7E5BAF0-2651-E02F-2627-67ABB5FE652A}"/>
              </a:ext>
            </a:extLst>
          </p:cNvPr>
          <p:cNvSpPr/>
          <p:nvPr/>
        </p:nvSpPr>
        <p:spPr>
          <a:xfrm>
            <a:off x="7095002" y="5472353"/>
            <a:ext cx="145472" cy="727344"/>
          </a:xfrm>
          <a:prstGeom prst="rightBrace">
            <a:avLst/>
          </a:prstGeom>
          <a:ln w="19050">
            <a:solidFill>
              <a:srgbClr val="27F1F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2" name="TextBox 11">
            <a:extLst>
              <a:ext uri="{FF2B5EF4-FFF2-40B4-BE49-F238E27FC236}">
                <a16:creationId xmlns:a16="http://schemas.microsoft.com/office/drawing/2014/main" id="{3D027E04-F773-592E-4EEC-B0087BC4D85E}"/>
              </a:ext>
            </a:extLst>
          </p:cNvPr>
          <p:cNvSpPr txBox="1"/>
          <p:nvPr/>
        </p:nvSpPr>
        <p:spPr>
          <a:xfrm>
            <a:off x="7240473" y="5563571"/>
            <a:ext cx="2361993" cy="46166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dirty="0"/>
              <a:t>ER+ breast ca</a:t>
            </a:r>
          </a:p>
        </p:txBody>
      </p:sp>
    </p:spTree>
    <p:extLst>
      <p:ext uri="{BB962C8B-B14F-4D97-AF65-F5344CB8AC3E}">
        <p14:creationId xmlns:p14="http://schemas.microsoft.com/office/powerpoint/2010/main" val="3576847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8F75F9-FA79-50B3-8264-AAAF951B1EA6}"/>
              </a:ext>
            </a:extLst>
          </p:cNvPr>
          <p:cNvSpPr>
            <a:spLocks noGrp="1"/>
          </p:cNvSpPr>
          <p:nvPr>
            <p:ph idx="1"/>
          </p:nvPr>
        </p:nvSpPr>
        <p:spPr/>
        <p:txBody>
          <a:bodyPr>
            <a:normAutofit/>
          </a:bodyPr>
          <a:lstStyle/>
          <a:p>
            <a:pPr marL="0" indent="0" algn="ctr">
              <a:lnSpc>
                <a:spcPct val="200000"/>
              </a:lnSpc>
              <a:buNone/>
            </a:pPr>
            <a:r>
              <a:rPr lang="en-US" sz="6600" dirty="0"/>
              <a:t>If immunotherapy and CDK4/6 inhibitors are promising why not combine?</a:t>
            </a:r>
          </a:p>
        </p:txBody>
      </p:sp>
    </p:spTree>
    <p:extLst>
      <p:ext uri="{BB962C8B-B14F-4D97-AF65-F5344CB8AC3E}">
        <p14:creationId xmlns:p14="http://schemas.microsoft.com/office/powerpoint/2010/main" val="107513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45306A-8169-29E1-9724-519E39525F91}"/>
              </a:ext>
            </a:extLst>
          </p:cNvPr>
          <p:cNvSpPr>
            <a:spLocks noGrp="1"/>
          </p:cNvSpPr>
          <p:nvPr>
            <p:ph type="ctrTitle"/>
          </p:nvPr>
        </p:nvSpPr>
        <p:spPr>
          <a:xfrm>
            <a:off x="0" y="284838"/>
            <a:ext cx="11665975" cy="1216131"/>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Combined CDK4/6 and PD-1 Inhibition </a:t>
            </a:r>
          </a:p>
        </p:txBody>
      </p:sp>
      <p:sp>
        <p:nvSpPr>
          <p:cNvPr id="3" name="Content Placeholder 2">
            <a:extLst>
              <a:ext uri="{FF2B5EF4-FFF2-40B4-BE49-F238E27FC236}">
                <a16:creationId xmlns:a16="http://schemas.microsoft.com/office/drawing/2014/main" id="{97694940-2D0B-C65C-1551-2081018C51F9}"/>
              </a:ext>
            </a:extLst>
          </p:cNvPr>
          <p:cNvSpPr>
            <a:spLocks noGrp="1"/>
          </p:cNvSpPr>
          <p:nvPr>
            <p:ph type="body" sz="quarter" idx="10"/>
          </p:nvPr>
        </p:nvSpPr>
        <p:spPr>
          <a:xfrm>
            <a:off x="1538514" y="2401353"/>
            <a:ext cx="15653657" cy="6265491"/>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dirty="0"/>
              <a:t>21F with small cell carcinoma of the ovary hypercalcemic type</a:t>
            </a:r>
          </a:p>
          <a:p>
            <a:r>
              <a:rPr lang="en-US" sz="3600" dirty="0"/>
              <a:t>Peritoneal disease and supraclavicular lymph node</a:t>
            </a:r>
          </a:p>
          <a:p>
            <a:r>
              <a:rPr lang="en-US" sz="3600" dirty="0"/>
              <a:t>Progression through multiple therapies:</a:t>
            </a:r>
          </a:p>
          <a:p>
            <a:pPr lvl="1"/>
            <a:r>
              <a:rPr lang="en-US" sz="3600" dirty="0"/>
              <a:t>high dose chemo + autologous stem cell transplant</a:t>
            </a:r>
          </a:p>
          <a:p>
            <a:pPr lvl="1"/>
            <a:r>
              <a:rPr lang="en-US" sz="3600" dirty="0"/>
              <a:t>RT</a:t>
            </a:r>
          </a:p>
          <a:p>
            <a:pPr lvl="1"/>
            <a:r>
              <a:rPr lang="en-US" sz="3600" dirty="0"/>
              <a:t>Nivolumab (anti PD-1)</a:t>
            </a:r>
          </a:p>
          <a:p>
            <a:pPr lvl="1"/>
            <a:r>
              <a:rPr lang="en-US" sz="3600" dirty="0"/>
              <a:t>Ipilimumab (anti CTLA-4)</a:t>
            </a:r>
          </a:p>
          <a:p>
            <a:r>
              <a:rPr lang="en-US" sz="3600" dirty="0"/>
              <a:t>Combined </a:t>
            </a:r>
            <a:r>
              <a:rPr lang="en-US" sz="3600" dirty="0" err="1"/>
              <a:t>abemaciclib</a:t>
            </a:r>
            <a:r>
              <a:rPr lang="en-US" sz="3600" dirty="0"/>
              <a:t> (CDK4/6) and nivolumab therapy </a:t>
            </a:r>
            <a:r>
              <a:rPr lang="en-US" sz="3600" dirty="0">
                <a:sym typeface="Wingdings" panose="05000000000000000000" pitchFamily="2" charset="2"/>
              </a:rPr>
              <a:t> complete response</a:t>
            </a:r>
          </a:p>
          <a:p>
            <a:r>
              <a:rPr lang="en-US" sz="3600" dirty="0">
                <a:sym typeface="Wingdings" panose="05000000000000000000" pitchFamily="2" charset="2"/>
              </a:rPr>
              <a:t>No evidence of disease at 5 years</a:t>
            </a:r>
            <a:endParaRPr lang="en-US" sz="3600" dirty="0"/>
          </a:p>
          <a:p>
            <a:endParaRPr lang="en-US" dirty="0"/>
          </a:p>
        </p:txBody>
      </p:sp>
      <p:sp>
        <p:nvSpPr>
          <p:cNvPr id="6" name="TextBox 5">
            <a:extLst>
              <a:ext uri="{FF2B5EF4-FFF2-40B4-BE49-F238E27FC236}">
                <a16:creationId xmlns:a16="http://schemas.microsoft.com/office/drawing/2014/main" id="{C5833A84-CA24-F9A8-B09D-78E454862333}"/>
              </a:ext>
            </a:extLst>
          </p:cNvPr>
          <p:cNvSpPr txBox="1"/>
          <p:nvPr/>
        </p:nvSpPr>
        <p:spPr>
          <a:xfrm>
            <a:off x="10051518" y="9155531"/>
            <a:ext cx="6475524" cy="52322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800" dirty="0"/>
              <a:t>Lee EK, et al. JCO Precis Oncol. 2020; 4:736.</a:t>
            </a:r>
          </a:p>
        </p:txBody>
      </p:sp>
    </p:spTree>
    <p:extLst>
      <p:ext uri="{BB962C8B-B14F-4D97-AF65-F5344CB8AC3E}">
        <p14:creationId xmlns:p14="http://schemas.microsoft.com/office/powerpoint/2010/main" val="253717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11DEF4-8DC7-A9F3-969D-781C7AE7AE84}"/>
              </a:ext>
            </a:extLst>
          </p:cNvPr>
          <p:cNvPicPr>
            <a:picLocks noChangeAspect="1"/>
          </p:cNvPicPr>
          <p:nvPr/>
        </p:nvPicPr>
        <p:blipFill>
          <a:blip r:embed="rId3"/>
          <a:stretch>
            <a:fillRect/>
          </a:stretch>
        </p:blipFill>
        <p:spPr>
          <a:xfrm>
            <a:off x="2270258" y="1079354"/>
            <a:ext cx="11991927" cy="9127988"/>
          </a:xfrm>
          <a:prstGeom prst="rect">
            <a:avLst/>
          </a:prstGeom>
        </p:spPr>
      </p:pic>
      <p:sp>
        <p:nvSpPr>
          <p:cNvPr id="6" name="Rectangle 5">
            <a:extLst>
              <a:ext uri="{FF2B5EF4-FFF2-40B4-BE49-F238E27FC236}">
                <a16:creationId xmlns:a16="http://schemas.microsoft.com/office/drawing/2014/main" id="{24CB7525-468C-117E-28B3-11E8DA9724CD}"/>
              </a:ext>
            </a:extLst>
          </p:cNvPr>
          <p:cNvSpPr/>
          <p:nvPr/>
        </p:nvSpPr>
        <p:spPr>
          <a:xfrm>
            <a:off x="1700787" y="3866634"/>
            <a:ext cx="3193329" cy="6140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7" name="Rectangle 6">
            <a:extLst>
              <a:ext uri="{FF2B5EF4-FFF2-40B4-BE49-F238E27FC236}">
                <a16:creationId xmlns:a16="http://schemas.microsoft.com/office/drawing/2014/main" id="{A9ECFDBF-DD7B-6B9F-83E2-7F19894E1AF5}"/>
              </a:ext>
            </a:extLst>
          </p:cNvPr>
          <p:cNvSpPr/>
          <p:nvPr/>
        </p:nvSpPr>
        <p:spPr>
          <a:xfrm>
            <a:off x="4358033" y="9943083"/>
            <a:ext cx="3688691" cy="343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8" name="Rectangle 7">
            <a:extLst>
              <a:ext uri="{FF2B5EF4-FFF2-40B4-BE49-F238E27FC236}">
                <a16:creationId xmlns:a16="http://schemas.microsoft.com/office/drawing/2014/main" id="{A052E5F3-1F60-9094-391F-9742EBDC2947}"/>
              </a:ext>
            </a:extLst>
          </p:cNvPr>
          <p:cNvSpPr/>
          <p:nvPr/>
        </p:nvSpPr>
        <p:spPr>
          <a:xfrm>
            <a:off x="5327726" y="1301012"/>
            <a:ext cx="3193329" cy="586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9" name="Rectangle 8">
            <a:extLst>
              <a:ext uri="{FF2B5EF4-FFF2-40B4-BE49-F238E27FC236}">
                <a16:creationId xmlns:a16="http://schemas.microsoft.com/office/drawing/2014/main" id="{ED87FFCB-BCDE-58A6-6C93-F33F7D1F6FEC}"/>
              </a:ext>
            </a:extLst>
          </p:cNvPr>
          <p:cNvSpPr/>
          <p:nvPr/>
        </p:nvSpPr>
        <p:spPr>
          <a:xfrm>
            <a:off x="9083825" y="1079354"/>
            <a:ext cx="2300405" cy="373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a:p>
        </p:txBody>
      </p:sp>
      <p:sp>
        <p:nvSpPr>
          <p:cNvPr id="12" name="TextBox 11">
            <a:extLst>
              <a:ext uri="{FF2B5EF4-FFF2-40B4-BE49-F238E27FC236}">
                <a16:creationId xmlns:a16="http://schemas.microsoft.com/office/drawing/2014/main" id="{8B99B836-55F3-D864-9D57-8B1BCC82F5D4}"/>
              </a:ext>
            </a:extLst>
          </p:cNvPr>
          <p:cNvSpPr txBox="1"/>
          <p:nvPr/>
        </p:nvSpPr>
        <p:spPr>
          <a:xfrm>
            <a:off x="11942513" y="4366871"/>
            <a:ext cx="2446148" cy="64633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i="1" dirty="0">
                <a:solidFill>
                  <a:srgbClr val="FF0000"/>
                </a:solidFill>
              </a:rPr>
              <a:t>SMARCB1</a:t>
            </a:r>
          </a:p>
        </p:txBody>
      </p:sp>
      <p:sp>
        <p:nvSpPr>
          <p:cNvPr id="13" name="TextBox 12">
            <a:extLst>
              <a:ext uri="{FF2B5EF4-FFF2-40B4-BE49-F238E27FC236}">
                <a16:creationId xmlns:a16="http://schemas.microsoft.com/office/drawing/2014/main" id="{A7B4FDE9-08A4-BCE2-BA34-9A25F651EFEA}"/>
              </a:ext>
            </a:extLst>
          </p:cNvPr>
          <p:cNvSpPr txBox="1"/>
          <p:nvPr/>
        </p:nvSpPr>
        <p:spPr>
          <a:xfrm>
            <a:off x="3188822" y="5804120"/>
            <a:ext cx="2245095" cy="64633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i="1" dirty="0">
                <a:solidFill>
                  <a:srgbClr val="FF0000"/>
                </a:solidFill>
              </a:rPr>
              <a:t>SMARCD</a:t>
            </a:r>
          </a:p>
        </p:txBody>
      </p:sp>
      <p:sp>
        <p:nvSpPr>
          <p:cNvPr id="14" name="TextBox 13">
            <a:extLst>
              <a:ext uri="{FF2B5EF4-FFF2-40B4-BE49-F238E27FC236}">
                <a16:creationId xmlns:a16="http://schemas.microsoft.com/office/drawing/2014/main" id="{9AF02321-CDF8-9922-5494-FC7F8976C4FE}"/>
              </a:ext>
            </a:extLst>
          </p:cNvPr>
          <p:cNvSpPr txBox="1"/>
          <p:nvPr/>
        </p:nvSpPr>
        <p:spPr>
          <a:xfrm>
            <a:off x="3194954" y="8226265"/>
            <a:ext cx="2475182" cy="64633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i="1" dirty="0">
                <a:solidFill>
                  <a:srgbClr val="FF0000"/>
                </a:solidFill>
              </a:rPr>
              <a:t>SMARCC1</a:t>
            </a:r>
          </a:p>
        </p:txBody>
      </p:sp>
      <p:sp>
        <p:nvSpPr>
          <p:cNvPr id="15" name="TextBox 14">
            <a:extLst>
              <a:ext uri="{FF2B5EF4-FFF2-40B4-BE49-F238E27FC236}">
                <a16:creationId xmlns:a16="http://schemas.microsoft.com/office/drawing/2014/main" id="{B708731E-189B-2794-F5B7-D22D85CCE180}"/>
              </a:ext>
            </a:extLst>
          </p:cNvPr>
          <p:cNvSpPr txBox="1"/>
          <p:nvPr/>
        </p:nvSpPr>
        <p:spPr>
          <a:xfrm>
            <a:off x="7374854" y="6288454"/>
            <a:ext cx="2473197" cy="64633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i="1" dirty="0">
                <a:solidFill>
                  <a:srgbClr val="FF0000"/>
                </a:solidFill>
              </a:rPr>
              <a:t>ARID1A/B</a:t>
            </a:r>
          </a:p>
        </p:txBody>
      </p:sp>
      <p:sp>
        <p:nvSpPr>
          <p:cNvPr id="16" name="TextBox 15">
            <a:extLst>
              <a:ext uri="{FF2B5EF4-FFF2-40B4-BE49-F238E27FC236}">
                <a16:creationId xmlns:a16="http://schemas.microsoft.com/office/drawing/2014/main" id="{514C67EB-3D0B-9925-2C9C-F7279D8B3D7E}"/>
              </a:ext>
            </a:extLst>
          </p:cNvPr>
          <p:cNvSpPr txBox="1"/>
          <p:nvPr/>
        </p:nvSpPr>
        <p:spPr>
          <a:xfrm>
            <a:off x="12043820" y="5942204"/>
            <a:ext cx="2944860" cy="64633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i="1" dirty="0">
                <a:solidFill>
                  <a:srgbClr val="FF0000"/>
                </a:solidFill>
              </a:rPr>
              <a:t>SMARCA2/4</a:t>
            </a:r>
          </a:p>
        </p:txBody>
      </p:sp>
      <p:sp>
        <p:nvSpPr>
          <p:cNvPr id="2" name="Title 1">
            <a:extLst>
              <a:ext uri="{FF2B5EF4-FFF2-40B4-BE49-F238E27FC236}">
                <a16:creationId xmlns:a16="http://schemas.microsoft.com/office/drawing/2014/main" id="{E55839B7-DF71-E0E2-177C-6A740727BCCB}"/>
              </a:ext>
            </a:extLst>
          </p:cNvPr>
          <p:cNvSpPr>
            <a:spLocks noGrp="1"/>
          </p:cNvSpPr>
          <p:nvPr>
            <p:ph type="title"/>
          </p:nvPr>
        </p:nvSpPr>
        <p:spPr>
          <a:xfrm>
            <a:off x="1257300" y="79658"/>
            <a:ext cx="15773400" cy="1337062"/>
          </a:xfrm>
        </p:spPr>
        <p:txBody>
          <a:bodyPr>
            <a:normAutofit fontScale="9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800" dirty="0"/>
              <a:t>SWI/SNF Complex Components Associated in Various Combinations</a:t>
            </a:r>
          </a:p>
        </p:txBody>
      </p:sp>
      <p:sp>
        <p:nvSpPr>
          <p:cNvPr id="17" name="TextBox 16">
            <a:extLst>
              <a:ext uri="{FF2B5EF4-FFF2-40B4-BE49-F238E27FC236}">
                <a16:creationId xmlns:a16="http://schemas.microsoft.com/office/drawing/2014/main" id="{1B311620-1B13-8312-BF3D-5A672F017AE7}"/>
              </a:ext>
            </a:extLst>
          </p:cNvPr>
          <p:cNvSpPr txBox="1"/>
          <p:nvPr/>
        </p:nvSpPr>
        <p:spPr>
          <a:xfrm>
            <a:off x="-18381" y="9733002"/>
            <a:ext cx="7714613" cy="92333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2700" b="0" i="0" u="none" strike="noStrike" baseline="0" dirty="0"/>
              <a:t>Kadoch C, Crabtree GR. </a:t>
            </a:r>
            <a:r>
              <a:rPr lang="en-US" sz="2700" b="0" i="1" u="none" strike="noStrike" baseline="0" dirty="0"/>
              <a:t>Sci Adv</a:t>
            </a:r>
            <a:r>
              <a:rPr lang="en-US" sz="2700" b="0" i="0" u="none" strike="noStrike" baseline="0" dirty="0"/>
              <a:t>. 2015;1(5):e1500447.</a:t>
            </a:r>
            <a:endParaRPr lang="en-US" sz="4050" dirty="0"/>
          </a:p>
        </p:txBody>
      </p:sp>
      <p:sp>
        <p:nvSpPr>
          <p:cNvPr id="3" name="TextBox 2">
            <a:extLst>
              <a:ext uri="{FF2B5EF4-FFF2-40B4-BE49-F238E27FC236}">
                <a16:creationId xmlns:a16="http://schemas.microsoft.com/office/drawing/2014/main" id="{6F861EF0-7597-5023-833B-2BEF39411513}"/>
              </a:ext>
            </a:extLst>
          </p:cNvPr>
          <p:cNvSpPr txBox="1"/>
          <p:nvPr/>
        </p:nvSpPr>
        <p:spPr>
          <a:xfrm>
            <a:off x="14825203" y="5989292"/>
            <a:ext cx="2385077" cy="646331"/>
          </a:xfrm>
          <a:prstGeom prst="rect">
            <a:avLst/>
          </a:prstGeom>
          <a:noFill/>
        </p:spPr>
        <p:txBody>
          <a:bodyPr wrap="none" rtlCol="0">
            <a:spAutoFit/>
          </a:bodyPr>
          <a:lstStyle/>
          <a:p>
            <a:r>
              <a:rPr lang="en-US" dirty="0"/>
              <a:t>Mutually exclusive</a:t>
            </a:r>
          </a:p>
          <a:p>
            <a:r>
              <a:rPr lang="en-US" dirty="0"/>
              <a:t>ATP-</a:t>
            </a:r>
            <a:r>
              <a:rPr lang="en-US" dirty="0" err="1"/>
              <a:t>catylase</a:t>
            </a:r>
            <a:r>
              <a:rPr lang="en-US" dirty="0"/>
              <a:t> subunits</a:t>
            </a:r>
          </a:p>
        </p:txBody>
      </p:sp>
    </p:spTree>
    <p:extLst>
      <p:ext uri="{BB962C8B-B14F-4D97-AF65-F5344CB8AC3E}">
        <p14:creationId xmlns:p14="http://schemas.microsoft.com/office/powerpoint/2010/main" val="415733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59BE-EEE6-44AA-90E6-CFD5C0F414F1}"/>
              </a:ext>
            </a:extLst>
          </p:cNvPr>
          <p:cNvSpPr>
            <a:spLocks noGrp="1"/>
          </p:cNvSpPr>
          <p:nvPr>
            <p:ph type="ctrTitle"/>
          </p:nvPr>
        </p:nvSpPr>
        <p:spPr>
          <a:xfrm>
            <a:off x="154272" y="241148"/>
            <a:ext cx="11665975" cy="1216131"/>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CA" sz="5400" dirty="0"/>
              <a:t>Conclusions</a:t>
            </a:r>
            <a:endParaRPr lang="en-US" sz="5400" dirty="0"/>
          </a:p>
        </p:txBody>
      </p:sp>
      <p:sp>
        <p:nvSpPr>
          <p:cNvPr id="3" name="Content Placeholder 2">
            <a:extLst>
              <a:ext uri="{FF2B5EF4-FFF2-40B4-BE49-F238E27FC236}">
                <a16:creationId xmlns:a16="http://schemas.microsoft.com/office/drawing/2014/main" id="{26A5FE7A-C283-438B-B626-56CE5420A96A}"/>
              </a:ext>
            </a:extLst>
          </p:cNvPr>
          <p:cNvSpPr>
            <a:spLocks noGrp="1"/>
          </p:cNvSpPr>
          <p:nvPr>
            <p:ph type="body" sz="quarter" idx="10"/>
          </p:nvPr>
        </p:nvSpPr>
        <p:spPr>
          <a:xfrm>
            <a:off x="58057" y="2336038"/>
            <a:ext cx="18229943" cy="6265491"/>
          </a:xfrm>
        </p:spPr>
        <p:txBody>
          <a:bodyPr>
            <a:normAutofit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50000"/>
              </a:lnSpc>
            </a:pPr>
            <a:r>
              <a:rPr lang="en-US" sz="4000" dirty="0"/>
              <a:t>SWI/SNF-deficient tumors of the gynecologic tract are rare, aggressive malignancies</a:t>
            </a:r>
          </a:p>
          <a:p>
            <a:pPr algn="ctr">
              <a:lnSpc>
                <a:spcPct val="150000"/>
              </a:lnSpc>
            </a:pPr>
            <a:r>
              <a:rPr lang="en-US" sz="4000" dirty="0"/>
              <a:t>Include in differential diagnosis of undifferentiated/rhabdoid tumors of the ovary (endometrium and vulva too)</a:t>
            </a:r>
          </a:p>
          <a:p>
            <a:pPr algn="ctr">
              <a:lnSpc>
                <a:spcPct val="150000"/>
              </a:lnSpc>
            </a:pPr>
            <a:r>
              <a:rPr lang="en-US" sz="4000" dirty="0"/>
              <a:t>SWI/</a:t>
            </a:r>
            <a:r>
              <a:rPr lang="en-US" sz="4000" dirty="0" err="1"/>
              <a:t>SNF</a:t>
            </a:r>
            <a:r>
              <a:rPr lang="en-US" sz="4000" dirty="0"/>
              <a:t> immunohistochemistry is very useful for diagnosis, prognosis and potentially predictive purposes</a:t>
            </a:r>
          </a:p>
          <a:p>
            <a:pPr algn="ctr">
              <a:lnSpc>
                <a:spcPct val="150000"/>
              </a:lnSpc>
            </a:pPr>
            <a:r>
              <a:rPr lang="en-US" sz="4000" dirty="0"/>
              <a:t>Pre-clinical models and case reports show early promise of targeted therapies</a:t>
            </a:r>
          </a:p>
        </p:txBody>
      </p:sp>
    </p:spTree>
    <p:extLst>
      <p:ext uri="{BB962C8B-B14F-4D97-AF65-F5344CB8AC3E}">
        <p14:creationId xmlns:p14="http://schemas.microsoft.com/office/powerpoint/2010/main" val="3727646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obrigado(A)!</a:t>
            </a:r>
          </a:p>
        </p:txBody>
      </p:sp>
      <p:pic>
        <p:nvPicPr>
          <p:cNvPr id="3" name="Imagem 2"/>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6801900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a:t>Thank</a:t>
            </a:r>
            <a:r>
              <a:rPr lang="pt-BR" dirty="0"/>
              <a:t> </a:t>
            </a:r>
            <a:r>
              <a:rPr lang="pt-BR" dirty="0" err="1"/>
              <a:t>you</a:t>
            </a:r>
            <a:r>
              <a:rPr lang="pt-BR" dirty="0"/>
              <a:t>!</a:t>
            </a:r>
          </a:p>
        </p:txBody>
      </p:sp>
      <p:pic>
        <p:nvPicPr>
          <p:cNvPr id="3" name="Imagem 2"/>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71915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1F7E-5151-10E0-BAA4-DBA37B6FE6E7}"/>
              </a:ext>
            </a:extLst>
          </p:cNvPr>
          <p:cNvSpPr>
            <a:spLocks noGrp="1"/>
          </p:cNvSpPr>
          <p:nvPr>
            <p:ph type="title"/>
          </p:nvPr>
        </p:nvSpPr>
        <p:spPr>
          <a:xfrm>
            <a:off x="52467" y="509364"/>
            <a:ext cx="18288000" cy="1416720"/>
          </a:xfrm>
          <a:solidFill>
            <a:schemeClr val="accent5">
              <a:lumMod val="20000"/>
              <a:lumOff val="80000"/>
            </a:schemeClr>
          </a:solidFill>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5400" dirty="0"/>
              <a:t>Nomenclature...</a:t>
            </a:r>
          </a:p>
        </p:txBody>
      </p:sp>
      <p:graphicFrame>
        <p:nvGraphicFramePr>
          <p:cNvPr id="4" name="Table 4">
            <a:extLst>
              <a:ext uri="{FF2B5EF4-FFF2-40B4-BE49-F238E27FC236}">
                <a16:creationId xmlns:a16="http://schemas.microsoft.com/office/drawing/2014/main" id="{2FEBB404-6704-08B6-A329-97DAB4661A4E}"/>
              </a:ext>
            </a:extLst>
          </p:cNvPr>
          <p:cNvGraphicFramePr>
            <a:graphicFrameLocks noGrp="1"/>
          </p:cNvGraphicFramePr>
          <p:nvPr>
            <p:ph idx="1"/>
          </p:nvPr>
        </p:nvGraphicFramePr>
        <p:xfrm>
          <a:off x="1469037" y="2046158"/>
          <a:ext cx="15454860" cy="7150314"/>
        </p:xfrm>
        <a:graphic>
          <a:graphicData uri="http://schemas.openxmlformats.org/drawingml/2006/table">
            <a:tbl>
              <a:tblPr firstRow="1" bandRow="1">
                <a:tableStyleId>{5C22544A-7EE6-4342-B048-85BDC9FD1C3A}</a:tableStyleId>
              </a:tblPr>
              <a:tblGrid>
                <a:gridCol w="4533651">
                  <a:extLst>
                    <a:ext uri="{9D8B030D-6E8A-4147-A177-3AD203B41FA5}">
                      <a16:colId xmlns:a16="http://schemas.microsoft.com/office/drawing/2014/main" val="3622611906"/>
                    </a:ext>
                  </a:extLst>
                </a:gridCol>
                <a:gridCol w="10921209">
                  <a:extLst>
                    <a:ext uri="{9D8B030D-6E8A-4147-A177-3AD203B41FA5}">
                      <a16:colId xmlns:a16="http://schemas.microsoft.com/office/drawing/2014/main" val="3099159263"/>
                    </a:ext>
                  </a:extLst>
                </a:gridCol>
              </a:tblGrid>
              <a:tr h="1191719">
                <a:tc>
                  <a:txBody>
                    <a:bodyPr/>
                    <a:lstStyle/>
                    <a:p>
                      <a:pPr algn="ctr"/>
                      <a:r>
                        <a:rPr lang="en-US" sz="3600" dirty="0"/>
                        <a:t>Gene name</a:t>
                      </a:r>
                    </a:p>
                  </a:txBody>
                  <a:tcPr marL="137160" marR="137160" marT="68580" marB="68580" anchor="ctr"/>
                </a:tc>
                <a:tc>
                  <a:txBody>
                    <a:bodyPr/>
                    <a:lstStyle/>
                    <a:p>
                      <a:pPr algn="ctr"/>
                      <a:r>
                        <a:rPr lang="en-US" sz="3600" dirty="0"/>
                        <a:t>Alternate gene/protein names</a:t>
                      </a:r>
                    </a:p>
                  </a:txBody>
                  <a:tcPr marL="137160" marR="137160" marT="68580" marB="68580" anchor="ctr"/>
                </a:tc>
                <a:extLst>
                  <a:ext uri="{0D108BD9-81ED-4DB2-BD59-A6C34878D82A}">
                    <a16:rowId xmlns:a16="http://schemas.microsoft.com/office/drawing/2014/main" val="3477920685"/>
                  </a:ext>
                </a:extLst>
              </a:tr>
              <a:tr h="1191719">
                <a:tc>
                  <a:txBody>
                    <a:bodyPr/>
                    <a:lstStyle/>
                    <a:p>
                      <a:pPr algn="ctr"/>
                      <a:r>
                        <a:rPr lang="en-US" sz="3600" i="1" dirty="0"/>
                        <a:t>SMARCA4</a:t>
                      </a:r>
                      <a:endParaRPr lang="en-US" sz="3600" dirty="0"/>
                    </a:p>
                  </a:txBody>
                  <a:tcPr marL="137160" marR="137160" marT="68580" marB="68580" anchor="ctr"/>
                </a:tc>
                <a:tc>
                  <a:txBody>
                    <a:bodyPr/>
                    <a:lstStyle/>
                    <a:p>
                      <a:pPr algn="ctr"/>
                      <a:r>
                        <a:rPr lang="en-US" sz="3600" dirty="0"/>
                        <a:t>BRG1, BAF190</a:t>
                      </a:r>
                    </a:p>
                  </a:txBody>
                  <a:tcPr marL="137160" marR="137160" marT="68580" marB="68580" anchor="ctr"/>
                </a:tc>
                <a:extLst>
                  <a:ext uri="{0D108BD9-81ED-4DB2-BD59-A6C34878D82A}">
                    <a16:rowId xmlns:a16="http://schemas.microsoft.com/office/drawing/2014/main" val="3845898970"/>
                  </a:ext>
                </a:extLst>
              </a:tr>
              <a:tr h="1191719">
                <a:tc>
                  <a:txBody>
                    <a:bodyPr/>
                    <a:lstStyle/>
                    <a:p>
                      <a:pPr algn="ctr"/>
                      <a:r>
                        <a:rPr lang="en-US" sz="3600" i="1" dirty="0"/>
                        <a:t>SMARCA2</a:t>
                      </a:r>
                      <a:r>
                        <a:rPr lang="en-US" sz="3600" dirty="0"/>
                        <a:t> </a:t>
                      </a:r>
                    </a:p>
                  </a:txBody>
                  <a:tcPr marL="137160" marR="137160" marT="68580" marB="68580" anchor="ctr"/>
                </a:tc>
                <a:tc>
                  <a:txBody>
                    <a:bodyPr/>
                    <a:lstStyle/>
                    <a:p>
                      <a:pPr algn="ctr"/>
                      <a:r>
                        <a:rPr lang="en-US" sz="3600" dirty="0"/>
                        <a:t>BRM</a:t>
                      </a:r>
                    </a:p>
                  </a:txBody>
                  <a:tcPr marL="137160" marR="137160" marT="68580" marB="68580" anchor="ctr"/>
                </a:tc>
                <a:extLst>
                  <a:ext uri="{0D108BD9-81ED-4DB2-BD59-A6C34878D82A}">
                    <a16:rowId xmlns:a16="http://schemas.microsoft.com/office/drawing/2014/main" val="3844512186"/>
                  </a:ext>
                </a:extLst>
              </a:tr>
              <a:tr h="1191719">
                <a:tc>
                  <a:txBody>
                    <a:bodyPr/>
                    <a:lstStyle/>
                    <a:p>
                      <a:pPr algn="ctr"/>
                      <a:r>
                        <a:rPr lang="en-US" sz="3600" i="1" dirty="0"/>
                        <a:t>SMARCB1</a:t>
                      </a:r>
                      <a:endParaRPr lang="en-US" sz="3600" dirty="0"/>
                    </a:p>
                  </a:txBody>
                  <a:tcPr marL="137160" marR="137160" marT="68580" marB="68580" anchor="ctr"/>
                </a:tc>
                <a:tc>
                  <a:txBody>
                    <a:bodyPr/>
                    <a:lstStyle/>
                    <a:p>
                      <a:pPr algn="ctr"/>
                      <a:r>
                        <a:rPr lang="en-US" sz="3600" dirty="0"/>
                        <a:t>INI1, hSNF5, BAF47</a:t>
                      </a:r>
                    </a:p>
                  </a:txBody>
                  <a:tcPr marL="137160" marR="137160" marT="68580" marB="68580" anchor="ctr"/>
                </a:tc>
                <a:extLst>
                  <a:ext uri="{0D108BD9-81ED-4DB2-BD59-A6C34878D82A}">
                    <a16:rowId xmlns:a16="http://schemas.microsoft.com/office/drawing/2014/main" val="4085610284"/>
                  </a:ext>
                </a:extLst>
              </a:tr>
              <a:tr h="1191719">
                <a:tc>
                  <a:txBody>
                    <a:bodyPr/>
                    <a:lstStyle/>
                    <a:p>
                      <a:pPr algn="ctr"/>
                      <a:r>
                        <a:rPr lang="en-US" sz="3600" i="1" dirty="0"/>
                        <a:t>ARID1A</a:t>
                      </a:r>
                      <a:r>
                        <a:rPr lang="en-US" sz="3600" dirty="0"/>
                        <a:t> </a:t>
                      </a:r>
                    </a:p>
                  </a:txBody>
                  <a:tcPr marL="137160" marR="137160" marT="68580" marB="68580" anchor="ctr"/>
                </a:tc>
                <a:tc>
                  <a:txBody>
                    <a:bodyPr/>
                    <a:lstStyle/>
                    <a:p>
                      <a:pPr algn="ctr"/>
                      <a:r>
                        <a:rPr lang="en-US" sz="3600" dirty="0"/>
                        <a:t>BAF250A</a:t>
                      </a:r>
                    </a:p>
                  </a:txBody>
                  <a:tcPr marL="137160" marR="137160" marT="68580" marB="68580" anchor="ctr"/>
                </a:tc>
                <a:extLst>
                  <a:ext uri="{0D108BD9-81ED-4DB2-BD59-A6C34878D82A}">
                    <a16:rowId xmlns:a16="http://schemas.microsoft.com/office/drawing/2014/main" val="2008630199"/>
                  </a:ext>
                </a:extLst>
              </a:tr>
              <a:tr h="1191719">
                <a:tc>
                  <a:txBody>
                    <a:bodyPr/>
                    <a:lstStyle/>
                    <a:p>
                      <a:pPr algn="ctr"/>
                      <a:r>
                        <a:rPr lang="en-US" sz="3600" i="1" dirty="0"/>
                        <a:t>ARID1B</a:t>
                      </a:r>
                      <a:endParaRPr lang="en-US" sz="3600" dirty="0"/>
                    </a:p>
                  </a:txBody>
                  <a:tcPr marL="137160" marR="137160" marT="68580" marB="68580" anchor="ctr"/>
                </a:tc>
                <a:tc>
                  <a:txBody>
                    <a:bodyPr/>
                    <a:lstStyle/>
                    <a:p>
                      <a:pPr algn="ctr"/>
                      <a:r>
                        <a:rPr lang="en-US" sz="3600" dirty="0"/>
                        <a:t>BAF250B</a:t>
                      </a:r>
                    </a:p>
                  </a:txBody>
                  <a:tcPr marL="137160" marR="137160" marT="68580" marB="68580" anchor="ctr"/>
                </a:tc>
                <a:extLst>
                  <a:ext uri="{0D108BD9-81ED-4DB2-BD59-A6C34878D82A}">
                    <a16:rowId xmlns:a16="http://schemas.microsoft.com/office/drawing/2014/main" val="591723683"/>
                  </a:ext>
                </a:extLst>
              </a:tr>
            </a:tbl>
          </a:graphicData>
        </a:graphic>
      </p:graphicFrame>
    </p:spTree>
    <p:extLst>
      <p:ext uri="{BB962C8B-B14F-4D97-AF65-F5344CB8AC3E}">
        <p14:creationId xmlns:p14="http://schemas.microsoft.com/office/powerpoint/2010/main" val="4238972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9784D9D7-9A79-EFD0-6838-DC3F4E1BD5F2}"/>
              </a:ext>
            </a:extLst>
          </p:cNvPr>
          <p:cNvPicPr>
            <a:picLocks noChangeAspect="1"/>
          </p:cNvPicPr>
          <p:nvPr/>
        </p:nvPicPr>
        <p:blipFill rotWithShape="1">
          <a:blip r:embed="rId3">
            <a:extLst>
              <a:ext uri="{28A0092B-C50C-407E-A947-70E740481C1C}">
                <a14:useLocalDpi xmlns:a14="http://schemas.microsoft.com/office/drawing/2010/main" val="0"/>
              </a:ext>
            </a:extLst>
          </a:blip>
          <a:srcRect t="8013" r="40375"/>
          <a:stretch/>
        </p:blipFill>
        <p:spPr>
          <a:xfrm>
            <a:off x="2794909" y="136010"/>
            <a:ext cx="13904060" cy="9928569"/>
          </a:xfrm>
          <a:prstGeom prst="rect">
            <a:avLst/>
          </a:prstGeom>
        </p:spPr>
      </p:pic>
      <p:sp>
        <p:nvSpPr>
          <p:cNvPr id="5" name="Rectangle 4">
            <a:extLst>
              <a:ext uri="{FF2B5EF4-FFF2-40B4-BE49-F238E27FC236}">
                <a16:creationId xmlns:a16="http://schemas.microsoft.com/office/drawing/2014/main" id="{CC6B72F7-1C6F-DF13-D6C1-4E6DC2B0FA1A}"/>
              </a:ext>
            </a:extLst>
          </p:cNvPr>
          <p:cNvSpPr/>
          <p:nvPr/>
        </p:nvSpPr>
        <p:spPr>
          <a:xfrm>
            <a:off x="13035323" y="6473732"/>
            <a:ext cx="4202354" cy="1454244"/>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85800"/>
            <a:r>
              <a:rPr lang="en-CA" sz="2850" b="1" dirty="0">
                <a:solidFill>
                  <a:srgbClr val="C00000"/>
                </a:solidFill>
                <a:latin typeface="Calibri Light" panose="020F0302020204030204"/>
              </a:rPr>
              <a:t>Small cell carcinoma of the ovary hypercalcemic type</a:t>
            </a:r>
          </a:p>
          <a:p>
            <a:pPr defTabSz="685800"/>
            <a:r>
              <a:rPr lang="en-CA" sz="2850" b="1" i="1" dirty="0">
                <a:solidFill>
                  <a:prstClr val="black"/>
                </a:solidFill>
                <a:latin typeface="Calibri Light" panose="020F0302020204030204"/>
              </a:rPr>
              <a:t>SMARCA4 (BRG1)</a:t>
            </a:r>
          </a:p>
        </p:txBody>
      </p:sp>
      <p:sp>
        <p:nvSpPr>
          <p:cNvPr id="7" name="Rectangle 6">
            <a:extLst>
              <a:ext uri="{FF2B5EF4-FFF2-40B4-BE49-F238E27FC236}">
                <a16:creationId xmlns:a16="http://schemas.microsoft.com/office/drawing/2014/main" id="{44ABFDA3-DA9B-F835-CA95-2DEC7F12F2E4}"/>
              </a:ext>
            </a:extLst>
          </p:cNvPr>
          <p:cNvSpPr/>
          <p:nvPr/>
        </p:nvSpPr>
        <p:spPr>
          <a:xfrm>
            <a:off x="3060049" y="1885464"/>
            <a:ext cx="4202354" cy="71558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85800"/>
            <a:r>
              <a:rPr lang="en-CA" sz="4050" b="1" i="1" dirty="0">
                <a:solidFill>
                  <a:prstClr val="black"/>
                </a:solidFill>
                <a:latin typeface="Calibri Light" panose="020F0302020204030204"/>
              </a:rPr>
              <a:t>ARID1A/B</a:t>
            </a:r>
          </a:p>
        </p:txBody>
      </p:sp>
      <p:sp>
        <p:nvSpPr>
          <p:cNvPr id="8" name="Rectangle 7">
            <a:extLst>
              <a:ext uri="{FF2B5EF4-FFF2-40B4-BE49-F238E27FC236}">
                <a16:creationId xmlns:a16="http://schemas.microsoft.com/office/drawing/2014/main" id="{2D624699-80CD-768B-FDF7-25B60AA5E5F3}"/>
              </a:ext>
            </a:extLst>
          </p:cNvPr>
          <p:cNvSpPr/>
          <p:nvPr/>
        </p:nvSpPr>
        <p:spPr>
          <a:xfrm>
            <a:off x="2628901" y="8625701"/>
            <a:ext cx="4202354" cy="71558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85800"/>
            <a:r>
              <a:rPr lang="en-CA" sz="4050" b="1" i="1" dirty="0">
                <a:solidFill>
                  <a:prstClr val="black"/>
                </a:solidFill>
                <a:latin typeface="Calibri Light" panose="020F0302020204030204"/>
              </a:rPr>
              <a:t>SMARCC1</a:t>
            </a:r>
          </a:p>
        </p:txBody>
      </p:sp>
      <p:sp>
        <p:nvSpPr>
          <p:cNvPr id="9" name="Rectangle 8">
            <a:extLst>
              <a:ext uri="{FF2B5EF4-FFF2-40B4-BE49-F238E27FC236}">
                <a16:creationId xmlns:a16="http://schemas.microsoft.com/office/drawing/2014/main" id="{27D33B58-6445-2738-3319-8F762D3E80BC}"/>
              </a:ext>
            </a:extLst>
          </p:cNvPr>
          <p:cNvSpPr/>
          <p:nvPr/>
        </p:nvSpPr>
        <p:spPr>
          <a:xfrm>
            <a:off x="4436988" y="5957759"/>
            <a:ext cx="2033085" cy="71558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85800"/>
            <a:r>
              <a:rPr lang="en-CA" sz="4050" b="1" i="1" dirty="0">
                <a:solidFill>
                  <a:prstClr val="black"/>
                </a:solidFill>
                <a:latin typeface="Calibri Light" panose="020F0302020204030204"/>
              </a:rPr>
              <a:t>SMARCD</a:t>
            </a:r>
          </a:p>
        </p:txBody>
      </p:sp>
      <p:sp>
        <p:nvSpPr>
          <p:cNvPr id="10" name="Rectangle 9">
            <a:extLst>
              <a:ext uri="{FF2B5EF4-FFF2-40B4-BE49-F238E27FC236}">
                <a16:creationId xmlns:a16="http://schemas.microsoft.com/office/drawing/2014/main" id="{CC5127AC-40FB-1786-9D62-6BD186F9F5EA}"/>
              </a:ext>
            </a:extLst>
          </p:cNvPr>
          <p:cNvSpPr/>
          <p:nvPr/>
        </p:nvSpPr>
        <p:spPr>
          <a:xfrm>
            <a:off x="9202882" y="9712281"/>
            <a:ext cx="3097975" cy="71558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685800"/>
            <a:r>
              <a:rPr lang="en-CA" sz="4050" b="1" i="1" dirty="0">
                <a:solidFill>
                  <a:prstClr val="black"/>
                </a:solidFill>
                <a:latin typeface="Calibri Light" panose="020F0302020204030204"/>
              </a:rPr>
              <a:t>SMARCE1</a:t>
            </a:r>
          </a:p>
        </p:txBody>
      </p:sp>
      <p:sp>
        <p:nvSpPr>
          <p:cNvPr id="11" name="TextBox 10">
            <a:extLst>
              <a:ext uri="{FF2B5EF4-FFF2-40B4-BE49-F238E27FC236}">
                <a16:creationId xmlns:a16="http://schemas.microsoft.com/office/drawing/2014/main" id="{945A05B2-41BB-4B4D-CCCB-3D706C3E3ACA}"/>
              </a:ext>
            </a:extLst>
          </p:cNvPr>
          <p:cNvSpPr txBox="1"/>
          <p:nvPr/>
        </p:nvSpPr>
        <p:spPr>
          <a:xfrm>
            <a:off x="-18381" y="9733002"/>
            <a:ext cx="7714613" cy="461665"/>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2400" b="0" i="0" u="none" strike="noStrike" baseline="0" dirty="0"/>
              <a:t>Kadoch C, Crabtree GR. </a:t>
            </a:r>
            <a:r>
              <a:rPr lang="en-US" sz="2400" b="0" i="1" u="none" strike="noStrike" baseline="0" dirty="0"/>
              <a:t>Sci Adv</a:t>
            </a:r>
            <a:r>
              <a:rPr lang="en-US" sz="2400" b="0" i="0" u="none" strike="noStrike" baseline="0" dirty="0"/>
              <a:t>. 2015;1(5):e1500447.</a:t>
            </a:r>
            <a:endParaRPr lang="en-US" sz="4000" dirty="0"/>
          </a:p>
        </p:txBody>
      </p:sp>
      <p:sp>
        <p:nvSpPr>
          <p:cNvPr id="2" name="TextBox 1">
            <a:extLst>
              <a:ext uri="{FF2B5EF4-FFF2-40B4-BE49-F238E27FC236}">
                <a16:creationId xmlns:a16="http://schemas.microsoft.com/office/drawing/2014/main" id="{9873180F-4B1B-348A-5647-4AE700CC1D30}"/>
              </a:ext>
            </a:extLst>
          </p:cNvPr>
          <p:cNvSpPr txBox="1"/>
          <p:nvPr/>
        </p:nvSpPr>
        <p:spPr>
          <a:xfrm>
            <a:off x="16560800" y="4749799"/>
            <a:ext cx="838200" cy="707886"/>
          </a:xfrm>
          <a:prstGeom prst="rect">
            <a:avLst/>
          </a:prstGeom>
          <a:noFill/>
        </p:spPr>
        <p:txBody>
          <a:bodyPr wrap="square" rtlCol="0">
            <a:spAutoFit/>
          </a:bodyPr>
          <a:lstStyle/>
          <a:p>
            <a:r>
              <a:rPr lang="en-US" sz="4000" dirty="0"/>
              <a:t>*</a:t>
            </a:r>
          </a:p>
        </p:txBody>
      </p:sp>
    </p:spTree>
    <p:extLst>
      <p:ext uri="{BB962C8B-B14F-4D97-AF65-F5344CB8AC3E}">
        <p14:creationId xmlns:p14="http://schemas.microsoft.com/office/powerpoint/2010/main" val="141468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1706-E44C-554B-E54A-47CF6B4907B9}"/>
              </a:ext>
            </a:extLst>
          </p:cNvPr>
          <p:cNvSpPr>
            <a:spLocks noGrp="1"/>
          </p:cNvSpPr>
          <p:nvPr>
            <p:ph type="ctrTitle"/>
          </p:nvPr>
        </p:nvSpPr>
        <p:spPr>
          <a:xfrm>
            <a:off x="0" y="314831"/>
            <a:ext cx="11665975" cy="1216131"/>
          </a:xfrm>
          <a:no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dirty="0"/>
              <a:t>SWI/SNF Complex in Cancer Biology</a:t>
            </a:r>
          </a:p>
        </p:txBody>
      </p:sp>
      <p:sp>
        <p:nvSpPr>
          <p:cNvPr id="3" name="Content Placeholder 2">
            <a:extLst>
              <a:ext uri="{FF2B5EF4-FFF2-40B4-BE49-F238E27FC236}">
                <a16:creationId xmlns:a16="http://schemas.microsoft.com/office/drawing/2014/main" id="{40013093-C73C-A3E9-86C2-070007B193E9}"/>
              </a:ext>
            </a:extLst>
          </p:cNvPr>
          <p:cNvSpPr>
            <a:spLocks noGrp="1"/>
          </p:cNvSpPr>
          <p:nvPr>
            <p:ph type="body" sz="quarter" idx="10"/>
          </p:nvPr>
        </p:nvSpPr>
        <p:spPr>
          <a:xfrm>
            <a:off x="0" y="2336038"/>
            <a:ext cx="18288000" cy="6265491"/>
          </a:xfrm>
        </p:spPr>
        <p:txBody>
          <a:bodyPr>
            <a:normAutofit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50000"/>
              </a:lnSpc>
            </a:pPr>
            <a:r>
              <a:rPr lang="en-US" sz="3600" dirty="0"/>
              <a:t>SWI/SNF mutations in ~20% of human malignancies</a:t>
            </a:r>
          </a:p>
          <a:p>
            <a:pPr algn="ctr">
              <a:lnSpc>
                <a:spcPct val="150000"/>
              </a:lnSpc>
            </a:pPr>
            <a:r>
              <a:rPr lang="en-US" sz="3600" dirty="0"/>
              <a:t>Somatic or germline</a:t>
            </a:r>
          </a:p>
          <a:p>
            <a:pPr algn="ctr">
              <a:lnSpc>
                <a:spcPct val="150000"/>
              </a:lnSpc>
            </a:pPr>
            <a:r>
              <a:rPr lang="en-US" sz="3600" dirty="0"/>
              <a:t>Point mutation/deletion/translocation</a:t>
            </a:r>
          </a:p>
          <a:p>
            <a:pPr algn="ctr">
              <a:lnSpc>
                <a:spcPct val="150000"/>
              </a:lnSpc>
            </a:pPr>
            <a:r>
              <a:rPr lang="en-US" sz="3600" dirty="0"/>
              <a:t>Early/initiating vs late/secondary</a:t>
            </a:r>
          </a:p>
          <a:p>
            <a:pPr algn="ctr">
              <a:lnSpc>
                <a:spcPct val="150000"/>
              </a:lnSpc>
            </a:pPr>
            <a:r>
              <a:rPr lang="en-US" sz="3600" dirty="0"/>
              <a:t>Associated with aggressive disease course and poor response to chemotherapy</a:t>
            </a:r>
          </a:p>
          <a:p>
            <a:pPr algn="ctr">
              <a:lnSpc>
                <a:spcPct val="150000"/>
              </a:lnSpc>
            </a:pPr>
            <a:r>
              <a:rPr lang="en-US" sz="3600" dirty="0"/>
              <a:t>Huge need for improved systemic therapies</a:t>
            </a:r>
          </a:p>
        </p:txBody>
      </p:sp>
      <p:sp>
        <p:nvSpPr>
          <p:cNvPr id="4" name="TextBox 3">
            <a:extLst>
              <a:ext uri="{FF2B5EF4-FFF2-40B4-BE49-F238E27FC236}">
                <a16:creationId xmlns:a16="http://schemas.microsoft.com/office/drawing/2014/main" id="{E28A371A-28E6-A1DB-D713-064CE624B7BD}"/>
              </a:ext>
            </a:extLst>
          </p:cNvPr>
          <p:cNvSpPr txBox="1"/>
          <p:nvPr/>
        </p:nvSpPr>
        <p:spPr>
          <a:xfrm>
            <a:off x="10874590" y="9082489"/>
            <a:ext cx="7714613" cy="40011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2000" b="0" i="0" u="none" strike="noStrike" baseline="0" dirty="0"/>
              <a:t>Kadoch C, Crabtree GR. </a:t>
            </a:r>
            <a:r>
              <a:rPr lang="en-US" sz="2000" b="0" i="1" u="none" strike="noStrike" baseline="0" dirty="0"/>
              <a:t>Sci Adv</a:t>
            </a:r>
            <a:r>
              <a:rPr lang="en-US" sz="2000" b="0" i="0" u="none" strike="noStrike" baseline="0" dirty="0"/>
              <a:t>. 2015;1(5):e1500447.</a:t>
            </a:r>
            <a:endParaRPr lang="en-US" sz="3600" dirty="0"/>
          </a:p>
        </p:txBody>
      </p:sp>
    </p:spTree>
    <p:extLst>
      <p:ext uri="{BB962C8B-B14F-4D97-AF65-F5344CB8AC3E}">
        <p14:creationId xmlns:p14="http://schemas.microsoft.com/office/powerpoint/2010/main" val="3142491042"/>
      </p:ext>
    </p:extLst>
  </p:cSld>
  <p:clrMapOvr>
    <a:masterClrMapping/>
  </p:clrMapOvr>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53580243-bdf6-453f-83a8-3cbdd5668771" Revision="1" Stencil="System.MyShapes" StencilVersion="1.0"/>
</Control>
</file>

<file path=customXml/item10.xml><?xml version="1.0" encoding="utf-8"?>
<Control xmlns="http://schemas.microsoft.com/VisualStudio/2011/storyboarding/control">
  <Id Name="639d4620-01c4-4147-85d1-630f460179d7" Revision="1" Stencil="System.MyShapes" StencilVersion="1.0"/>
</Control>
</file>

<file path=customXml/item11.xml><?xml version="1.0" encoding="utf-8"?>
<Control xmlns="http://schemas.microsoft.com/VisualStudio/2011/storyboarding/control">
  <Id Name="639d4620-01c4-4147-85d1-630f460179d7" Revision="1" Stencil="System.MyShapes" StencilVersion="1.0"/>
</Control>
</file>

<file path=customXml/item12.xml><?xml version="1.0" encoding="utf-8"?>
<Control xmlns="http://schemas.microsoft.com/VisualStudio/2011/storyboarding/control">
  <Id Name="1c6c6d66-e46c-434a-a59f-9d28ee3d7f0e" Revision="1" Stencil="System.MyShapes" StencilVersion="1.0"/>
</Control>
</file>

<file path=customXml/item13.xml><?xml version="1.0" encoding="utf-8"?>
<Control xmlns="http://schemas.microsoft.com/VisualStudio/2011/storyboarding/control">
  <Id Name="1c6c6d66-e46c-434a-a59f-9d28ee3d7f0e" Revision="1" Stencil="System.MyShapes" StencilVersion="1.0"/>
</Control>
</file>

<file path=customXml/item14.xml><?xml version="1.0" encoding="utf-8"?>
<Control xmlns="http://schemas.microsoft.com/VisualStudio/2011/storyboarding/control">
  <Id Name="97049ea3-0512-4d28-93cd-1fe9390555f9" Revision="1" Stencil="System.MyShapes" StencilVersion="1.0"/>
</Control>
</file>

<file path=customXml/item15.xml><?xml version="1.0" encoding="utf-8"?>
<Control xmlns="http://schemas.microsoft.com/VisualStudio/2011/storyboarding/control">
  <Id Name="639d4620-01c4-4147-85d1-630f460179d7" Revision="1" Stencil="System.MyShapes" StencilVersion="1.0"/>
</Control>
</file>

<file path=customXml/item16.xml><?xml version="1.0" encoding="utf-8"?>
<Control xmlns="http://schemas.microsoft.com/VisualStudio/2011/storyboarding/control">
  <Id Name="f5a567c0-1ac9-49a2-966f-a00bf8425481" Revision="1" Stencil="System.MyShapes" StencilVersion="1.0"/>
</Control>
</file>

<file path=customXml/item17.xml><?xml version="1.0" encoding="utf-8"?>
<Control xmlns="http://schemas.microsoft.com/VisualStudio/2011/storyboarding/control">
  <Id Name="d3fce018-2bf8-40cf-99d5-06f634592dc2" Revision="1" Stencil="System.MyShapes" StencilVersion="1.0"/>
</Control>
</file>

<file path=customXml/item2.xml><?xml version="1.0" encoding="utf-8"?>
<Control xmlns="http://schemas.microsoft.com/VisualStudio/2011/storyboarding/control">
  <Id Name="53580243-bdf6-453f-83a8-3cbdd5668771" Revision="1" Stencil="System.MyShapes" StencilVersion="1.0"/>
</Control>
</file>

<file path=customXml/item3.xml><?xml version="1.0" encoding="utf-8"?>
<Control xmlns="http://schemas.microsoft.com/VisualStudio/2011/storyboarding/control">
  <Id Name="5b101e26-a922-4310-9dbd-60b14fea8887" Revision="1" Stencil="System.MyShapes" StencilVersion="1.0"/>
</Control>
</file>

<file path=customXml/item4.xml><?xml version="1.0" encoding="utf-8"?>
<Control xmlns="http://schemas.microsoft.com/VisualStudio/2011/storyboarding/control">
  <Id Name="f5a567c0-1ac9-49a2-966f-a00bf8425481" Revision="1" Stencil="System.MyShapes" StencilVersion="1.0"/>
</Control>
</file>

<file path=customXml/item5.xml><?xml version="1.0" encoding="utf-8"?>
<Control xmlns="http://schemas.microsoft.com/VisualStudio/2011/storyboarding/control">
  <Id Name="0a9a4825-af60-40dc-88a1-3253f3e0d7f7" Revision="1" Stencil="System.MyShapes" StencilVersion="1.0"/>
</Control>
</file>

<file path=customXml/item6.xml><?xml version="1.0" encoding="utf-8"?>
<Control xmlns="http://schemas.microsoft.com/VisualStudio/2011/storyboarding/control">
  <Id Name="5b101e26-a922-4310-9dbd-60b14fea8887" Revision="1" Stencil="System.MyShapes" StencilVersion="1.0"/>
</Control>
</file>

<file path=customXml/item7.xml><?xml version="1.0" encoding="utf-8"?>
<Control xmlns="http://schemas.microsoft.com/VisualStudio/2011/storyboarding/control">
  <Id Name="f5a567c0-1ac9-49a2-966f-a00bf8425481" Revision="1" Stencil="System.MyShapes" StencilVersion="1.0"/>
</Control>
</file>

<file path=customXml/item8.xml><?xml version="1.0" encoding="utf-8"?>
<Control xmlns="http://schemas.microsoft.com/VisualStudio/2011/storyboarding/control">
  <Id Name="f5a567c0-1ac9-49a2-966f-a00bf8425481" Revision="1" Stencil="System.MyShapes" StencilVersion="1.0"/>
</Control>
</file>

<file path=customXml/item9.xml><?xml version="1.0" encoding="utf-8"?>
<Control xmlns="http://schemas.microsoft.com/VisualStudio/2011/storyboarding/control">
  <Id Name="0a9a4825-af60-40dc-88a1-3253f3e0d7f7" Revision="1" Stencil="System.MyShapes" StencilVersion="1.0"/>
</Control>
</file>

<file path=customXml/itemProps1.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10.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11.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12.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3.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14.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15.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6.xml><?xml version="1.0" encoding="utf-8"?>
<ds:datastoreItem xmlns:ds="http://schemas.openxmlformats.org/officeDocument/2006/customXml" ds:itemID="{7708153F-6ED8-4704-8622-CACEC3C8BA5A}">
  <ds:schemaRefs>
    <ds:schemaRef ds:uri="http://schemas.microsoft.com/VisualStudio/2011/storyboarding/control"/>
  </ds:schemaRefs>
</ds:datastoreItem>
</file>

<file path=customXml/itemProps17.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2.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3.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4.xml><?xml version="1.0" encoding="utf-8"?>
<ds:datastoreItem xmlns:ds="http://schemas.openxmlformats.org/officeDocument/2006/customXml" ds:itemID="{FC641727-A542-4B50-89B7-48E15488BC7B}">
  <ds:schemaRefs>
    <ds:schemaRef ds:uri="http://schemas.microsoft.com/VisualStudio/2011/storyboarding/control"/>
  </ds:schemaRefs>
</ds:datastoreItem>
</file>

<file path=customXml/itemProps5.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customXml/itemProps6.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7.xml><?xml version="1.0" encoding="utf-8"?>
<ds:datastoreItem xmlns:ds="http://schemas.openxmlformats.org/officeDocument/2006/customXml" ds:itemID="{3C5A09BE-A599-42B0-9D62-59A72E25F70A}">
  <ds:schemaRefs>
    <ds:schemaRef ds:uri="http://schemas.microsoft.com/VisualStudio/2011/storyboarding/control"/>
  </ds:schemaRefs>
</ds:datastoreItem>
</file>

<file path=customXml/itemProps8.xml><?xml version="1.0" encoding="utf-8"?>
<ds:datastoreItem xmlns:ds="http://schemas.openxmlformats.org/officeDocument/2006/customXml" ds:itemID="{68B7D431-3F8B-4CC7-93BE-7393113E3D8B}">
  <ds:schemaRefs>
    <ds:schemaRef ds:uri="http://schemas.microsoft.com/VisualStudio/2011/storyboarding/control"/>
  </ds:schemaRefs>
</ds:datastoreItem>
</file>

<file path=customXml/itemProps9.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271</TotalTime>
  <Words>4279</Words>
  <Application>Microsoft Macintosh PowerPoint</Application>
  <PresentationFormat>Custom</PresentationFormat>
  <Paragraphs>439</Paragraphs>
  <Slides>62</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62</vt:i4>
      </vt:variant>
    </vt:vector>
  </HeadingPairs>
  <TitlesOfParts>
    <vt:vector size="73" baseType="lpstr">
      <vt:lpstr>AdvOT863180fb</vt:lpstr>
      <vt:lpstr>AdvOT863180fb+fb</vt:lpstr>
      <vt:lpstr>Arial</vt:lpstr>
      <vt:lpstr>Calibri</vt:lpstr>
      <vt:lpstr>Calibri Bold</vt:lpstr>
      <vt:lpstr>Calibri Light</vt:lpstr>
      <vt:lpstr>Segoe UI</vt:lpstr>
      <vt:lpstr>Segoe UI Light</vt:lpstr>
      <vt:lpstr>Segoe UI Semibold</vt:lpstr>
      <vt:lpstr>Congresso de Patologia</vt:lpstr>
      <vt:lpstr>3_Custom Design</vt:lpstr>
      <vt:lpstr>Undifferentiated and dedifferentiated ovarian carcinomas and the SWI/SNF complex</vt:lpstr>
      <vt:lpstr>Declaração de Conflito de Interesse</vt:lpstr>
      <vt:lpstr>Disclosure of Relevant Financial Relationships</vt:lpstr>
      <vt:lpstr>Outline</vt:lpstr>
      <vt:lpstr>SWI/SNF Complex</vt:lpstr>
      <vt:lpstr>SWI/SNF Complex Components Associated in Various Combinations</vt:lpstr>
      <vt:lpstr>Nomenclature...</vt:lpstr>
      <vt:lpstr>PowerPoint Presentation</vt:lpstr>
      <vt:lpstr>SWI/SNF Complex in Cancer Biology</vt:lpstr>
      <vt:lpstr>Outline</vt:lpstr>
      <vt:lpstr>SWI/SNF tumors of the gynecologic tract</vt:lpstr>
      <vt:lpstr>SWI/SNF mutations may be early or late events</vt:lpstr>
      <vt:lpstr>PowerPoint Presentation</vt:lpstr>
      <vt:lpstr>Small cell carcinoma of the ovary, hypercalcemic type (SCCOHT)</vt:lpstr>
      <vt:lpstr>Small Cell Carcinoma of Ovary Hypercalcemic Type</vt:lpstr>
      <vt:lpstr>PowerPoint Presentation</vt:lpstr>
      <vt:lpstr>Growth  Patterns</vt:lpstr>
      <vt:lpstr>Diffuse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Immunohistochemistry</vt:lpstr>
      <vt:lpstr>PowerPoint Presentation</vt:lpstr>
      <vt:lpstr>Differential Diagnosis</vt:lpstr>
      <vt:lpstr>Small cell carcinoma of ovary hypercalcemic type is characterized by SMARCA4 mutations</vt:lpstr>
      <vt:lpstr>PowerPoint Presentation</vt:lpstr>
      <vt:lpstr>Immunohistochemistry as a sensitive marker of SWI/SNF deficiency</vt:lpstr>
      <vt:lpstr>PowerPoint Presentation</vt:lpstr>
      <vt:lpstr>Dedifferentiated ovarian carcinoma</vt:lpstr>
      <vt:lpstr>Dedifferentiated ovarian carcinoma</vt:lpstr>
      <vt:lpstr>PowerPoint Presentation</vt:lpstr>
      <vt:lpstr>PowerPoint Presentation</vt:lpstr>
      <vt:lpstr>Dedifferentiated ovarian carcinoma</vt:lpstr>
      <vt:lpstr>Methylation analysis of dedifferentiated ovarian carcinoma</vt:lpstr>
      <vt:lpstr>Methylation analysis of dedifferentiated ovarian carcinoma</vt:lpstr>
      <vt:lpstr>Mucinous tumors associated with anaplastic carcinoma</vt:lpstr>
      <vt:lpstr>PowerPoint Presentation</vt:lpstr>
      <vt:lpstr>ARID1A in Mullerian Clear Cell Carcinomas</vt:lpstr>
      <vt:lpstr>SWI/SNF tumors of the gynecologic tract</vt:lpstr>
      <vt:lpstr>SWI/SNF mutations may be early or late events</vt:lpstr>
      <vt:lpstr>Outline</vt:lpstr>
      <vt:lpstr>Targeted therapy for SWI/SNF deficient tumors </vt:lpstr>
      <vt:lpstr>EZH2 inhibitors: Most Studied</vt:lpstr>
      <vt:lpstr>SWI/SNF and immune checkpoint inhibition (ICI)</vt:lpstr>
      <vt:lpstr>PowerPoint Presentation</vt:lpstr>
      <vt:lpstr>SCCOHT is susceptible to CDK4/6 inhibition</vt:lpstr>
      <vt:lpstr>PowerPoint Presentation</vt:lpstr>
      <vt:lpstr>Combined CDK4/6 and PD-1 Inhibition </vt:lpstr>
      <vt:lpstr>Conclusions</vt:lpstr>
      <vt:lpstr>obrigado(A)!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Nucci, Marisa R.,MD</cp:lastModifiedBy>
  <cp:revision>35</cp:revision>
  <dcterms:created xsi:type="dcterms:W3CDTF">2024-02-22T18:43:09Z</dcterms:created>
  <dcterms:modified xsi:type="dcterms:W3CDTF">2024-05-30T14:26:36Z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